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14630400" cy="8229600"/>
  <p:notesSz cx="8229600" cy="14630400"/>
  <p:embeddedFontLst>
    <p:embeddedFont>
      <p:font typeface="Geist" panose="020B0604020202020204" charset="0"/>
      <p:regular r:id="rId19"/>
    </p:embeddedFont>
    <p:embeddedFont>
      <p:font typeface="Montserrat Medium" panose="000006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95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tel:+3531524104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hello@imperiuswealth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458992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Arial" panose="020B0604020202020204" pitchFamily="34" charset="0"/>
                <a:ea typeface="Brygada 1918 Bold" pitchFamily="34" charset="-122"/>
                <a:cs typeface="Arial" panose="020B0604020202020204" pitchFamily="34" charset="0"/>
              </a:rPr>
              <a:t>Retiring to Italy: Your Complete Guide to Residency and Tax Benefits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9260" y="3920728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practical roadmap for Irish retirees seeking la dolce vita in Southern Italy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4846439"/>
            <a:ext cx="3420785" cy="19241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298" y="737711"/>
            <a:ext cx="9309616" cy="636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Qualifying Regions and Municipalities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68298" y="2401848"/>
            <a:ext cx="305573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Southern Italian Regions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668298" y="2890242"/>
            <a:ext cx="4350068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Choose a municipality with less than 20,000 inhabitants in these regions: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68298" y="3621405"/>
            <a:ext cx="4350068" cy="2728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Abruzzo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Apulia (Puglia)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Basilicata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Calabria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Campania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Molise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Sardinia</a:t>
            </a:r>
            <a:endParaRPr lang="en-US" sz="150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Sicily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80" y="1821180"/>
            <a:ext cx="4998601" cy="4998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68298" y="7202924"/>
            <a:ext cx="13293804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Alternatively, you can choose municipalities with under 3,000 inhabitants affected by the 2016-2017 earthquakes, regardless of region.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0239" y="668536"/>
            <a:ext cx="10427970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Activating and Maintaining Your 7% Tax Status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303770" y="1522690"/>
            <a:ext cx="22860" cy="4988838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4" name="Shape 2"/>
          <p:cNvSpPr/>
          <p:nvPr/>
        </p:nvSpPr>
        <p:spPr>
          <a:xfrm>
            <a:off x="6625769" y="1705451"/>
            <a:ext cx="518041" cy="22860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Shape 3"/>
          <p:cNvSpPr/>
          <p:nvPr/>
        </p:nvSpPr>
        <p:spPr>
          <a:xfrm>
            <a:off x="7120950" y="1522690"/>
            <a:ext cx="388501" cy="38850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Text 4"/>
          <p:cNvSpPr/>
          <p:nvPr/>
        </p:nvSpPr>
        <p:spPr>
          <a:xfrm>
            <a:off x="7177028" y="1544241"/>
            <a:ext cx="27622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4149328" y="1581983"/>
            <a:ext cx="230243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Register Residency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960239" y="1953220"/>
            <a:ext cx="549152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Complete registration in your chosen qualifying municipality and obtain your codice fiscale.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7486590" y="2674620"/>
            <a:ext cx="518041" cy="22860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Shape 8"/>
          <p:cNvSpPr/>
          <p:nvPr/>
        </p:nvSpPr>
        <p:spPr>
          <a:xfrm>
            <a:off x="7120950" y="2491859"/>
            <a:ext cx="388501" cy="38850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9"/>
          <p:cNvSpPr/>
          <p:nvPr/>
        </p:nvSpPr>
        <p:spPr>
          <a:xfrm>
            <a:off x="7177028" y="2513409"/>
            <a:ext cx="27622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8178641" y="2551152"/>
            <a:ext cx="230243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Wait Six Month</a:t>
            </a: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178641" y="2922389"/>
            <a:ext cx="549152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After registration, wait at least six months before filing your tax return to elect the flat tax regime.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6625769" y="3534251"/>
            <a:ext cx="518041" cy="22860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5" name="Shape 13"/>
          <p:cNvSpPr/>
          <p:nvPr/>
        </p:nvSpPr>
        <p:spPr>
          <a:xfrm>
            <a:off x="7120950" y="3351490"/>
            <a:ext cx="388501" cy="38850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6" name="Text 14"/>
          <p:cNvSpPr/>
          <p:nvPr/>
        </p:nvSpPr>
        <p:spPr>
          <a:xfrm>
            <a:off x="7177028" y="3373041"/>
            <a:ext cx="27622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3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4149328" y="3410783"/>
            <a:ext cx="230243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File Your Tax Return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960239" y="3782020"/>
            <a:ext cx="549152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Make your election in the tax return for the year you became resident (e.g., 2025 residency = file by September 30, 2026).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7486590" y="4393883"/>
            <a:ext cx="518041" cy="22860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0" name="Shape 18"/>
          <p:cNvSpPr/>
          <p:nvPr/>
        </p:nvSpPr>
        <p:spPr>
          <a:xfrm>
            <a:off x="7120950" y="4211122"/>
            <a:ext cx="388501" cy="38850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1" name="Text 19"/>
          <p:cNvSpPr/>
          <p:nvPr/>
        </p:nvSpPr>
        <p:spPr>
          <a:xfrm>
            <a:off x="7177028" y="4232672"/>
            <a:ext cx="27622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4</a:t>
            </a:r>
            <a:endParaRPr lang="en-US" sz="2150" dirty="0"/>
          </a:p>
        </p:txBody>
      </p:sp>
      <p:sp>
        <p:nvSpPr>
          <p:cNvPr id="22" name="Text 20"/>
          <p:cNvSpPr/>
          <p:nvPr/>
        </p:nvSpPr>
        <p:spPr>
          <a:xfrm>
            <a:off x="8178641" y="4270415"/>
            <a:ext cx="230243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Pay Annual Tax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178641" y="4641652"/>
            <a:ext cx="549152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Pay your 7% flat tax using Form F24 by June 30th each year. For 2025 income, payment is due by June 30, 2026.</a:t>
            </a:r>
            <a:endParaRPr lang="en-US" sz="1350" dirty="0"/>
          </a:p>
        </p:txBody>
      </p:sp>
      <p:sp>
        <p:nvSpPr>
          <p:cNvPr id="24" name="Shape 22"/>
          <p:cNvSpPr/>
          <p:nvPr/>
        </p:nvSpPr>
        <p:spPr>
          <a:xfrm>
            <a:off x="6625769" y="5253514"/>
            <a:ext cx="518041" cy="22860"/>
          </a:xfrm>
          <a:prstGeom prst="roundRect">
            <a:avLst>
              <a:gd name="adj" fmla="val 113314"/>
            </a:avLst>
          </a:prstGeom>
          <a:solidFill>
            <a:srgbClr val="E5E5E5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5" name="Shape 23"/>
          <p:cNvSpPr/>
          <p:nvPr/>
        </p:nvSpPr>
        <p:spPr>
          <a:xfrm>
            <a:off x="7120950" y="5070753"/>
            <a:ext cx="388501" cy="38850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6" name="Text 24"/>
          <p:cNvSpPr/>
          <p:nvPr/>
        </p:nvSpPr>
        <p:spPr>
          <a:xfrm>
            <a:off x="7177028" y="5092303"/>
            <a:ext cx="27622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5</a:t>
            </a:r>
            <a:endParaRPr lang="en-US" sz="2150" dirty="0"/>
          </a:p>
        </p:txBody>
      </p:sp>
      <p:sp>
        <p:nvSpPr>
          <p:cNvPr id="27" name="Text 25"/>
          <p:cNvSpPr/>
          <p:nvPr/>
        </p:nvSpPr>
        <p:spPr>
          <a:xfrm>
            <a:off x="4149328" y="5130046"/>
            <a:ext cx="230243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Enjoy Ten Years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960239" y="5501283"/>
            <a:ext cx="5491520" cy="748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regime lasts ten years and is revocable but cannot be reinstated once revoked. Maintain eligibility by staying in a qualifying municipality.</a:t>
            </a:r>
            <a:endParaRPr lang="en-US" sz="1350" dirty="0"/>
          </a:p>
        </p:txBody>
      </p:sp>
      <p:sp>
        <p:nvSpPr>
          <p:cNvPr id="29" name="Shape 27"/>
          <p:cNvSpPr/>
          <p:nvPr/>
        </p:nvSpPr>
        <p:spPr>
          <a:xfrm>
            <a:off x="960239" y="6668214"/>
            <a:ext cx="12709922" cy="892731"/>
          </a:xfrm>
          <a:prstGeom prst="roundRect">
            <a:avLst>
              <a:gd name="adj" fmla="val 2902"/>
            </a:avLst>
          </a:prstGeom>
          <a:solidFill>
            <a:srgbClr val="4D1700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80" y="6915745"/>
            <a:ext cx="215860" cy="172641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1521381" y="6850499"/>
            <a:ext cx="1197614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Important: Consult with tax professionals in both Ireland and Italy to understand your specific situation. The regime ends if you move to a larger municipality, fail to pay the tax, or transfer residence to another country.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83924" y="1633418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Summary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924" y="2561034"/>
            <a:ext cx="6304836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Attractive lifestyle opportunity for 10 years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Significant tax savings for Irish retirees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 requirement to buy a proprty, rental suffice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Historic locations abound and mild Winters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Good Healthcare system in Italy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83924" y="476535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5541288"/>
            <a:ext cx="13131879" cy="1215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81F5AD-CBF3-CF80-7498-F69EEBE97182}"/>
              </a:ext>
            </a:extLst>
          </p:cNvPr>
          <p:cNvSpPr/>
          <p:nvPr/>
        </p:nvSpPr>
        <p:spPr>
          <a:xfrm>
            <a:off x="1134850" y="1633418"/>
            <a:ext cx="4676180" cy="306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 descr="A logo with red text&#10;&#10;AI-generated content may be incorrect.">
            <a:extLst>
              <a:ext uri="{FF2B5EF4-FFF2-40B4-BE49-F238E27FC236}">
                <a16:creationId xmlns:a16="http://schemas.microsoft.com/office/drawing/2014/main" id="{64905911-1959-8CC6-4D95-C680A3406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49" y="2359178"/>
            <a:ext cx="4042782" cy="17556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332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Disclaimer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0573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information contained in this presentation is for general information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237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Purposes only and reflects views as at the date of the webinar.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4184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It does not constitute taxation, legal, or financial advice and should not be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59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relied upon as such. Attendees should seek independent professional advice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7794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based on their individual circumstances before making any decisions.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096000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334768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Call us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49260" y="3790117"/>
            <a:ext cx="3425547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u="sng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+353 1 524 1040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49260" y="4539377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Monday to Friday from 9am to 5pm. Ireland local time.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3304818"/>
            <a:ext cx="628888" cy="4281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768483" y="3256598"/>
            <a:ext cx="412015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749260" y="429494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Email us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4737378"/>
            <a:ext cx="4530328" cy="42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u="sng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hello@imperiuswealth.com</a:t>
            </a:r>
            <a:endParaRPr lang="en-US" sz="2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458992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Retiring to Italy: Your Complete Guide to Residency and Tax Benefits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3920728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practical roadmap for Irish retirees seeking la dolce vita in Southern Italy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4846439"/>
            <a:ext cx="3420785" cy="19241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260" y="1757005"/>
            <a:ext cx="1490305" cy="402431"/>
          </a:xfrm>
          <a:prstGeom prst="roundRect">
            <a:avLst>
              <a:gd name="adj" fmla="val 6384"/>
            </a:avLst>
          </a:prstGeom>
          <a:solidFill>
            <a:srgbClr val="4D1700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610" y="1872615"/>
            <a:ext cx="171212" cy="1712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4428" y="1821180"/>
            <a:ext cx="976789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OVERVIEW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49260" y="2245043"/>
            <a:ext cx="653212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What This Guide Covers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49260" y="3279696"/>
            <a:ext cx="214074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9260" y="3612952"/>
            <a:ext cx="6458903" cy="30480"/>
          </a:xfrm>
          <a:prstGeom prst="rect">
            <a:avLst/>
          </a:prstGeom>
          <a:solidFill>
            <a:srgbClr val="FFB393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749260" y="3780949"/>
            <a:ext cx="493359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Understanding EU Residency Rights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49260" y="4266128"/>
            <a:ext cx="64589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How your EU citizenship simplifies the process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422237" y="3279696"/>
            <a:ext cx="214074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422237" y="3612952"/>
            <a:ext cx="6458903" cy="30480"/>
          </a:xfrm>
          <a:prstGeom prst="rect">
            <a:avLst/>
          </a:prstGeom>
          <a:solidFill>
            <a:srgbClr val="FFB393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Text 9"/>
          <p:cNvSpPr/>
          <p:nvPr/>
        </p:nvSpPr>
        <p:spPr>
          <a:xfrm>
            <a:off x="7422237" y="3780949"/>
            <a:ext cx="461510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Registering as an Italian Resident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422237" y="4266128"/>
            <a:ext cx="64589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Step-by-step documentation and timeline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749260" y="4983123"/>
            <a:ext cx="214074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Arial" panose="020B0604020202020204" pitchFamily="34" charset="0"/>
                <a:ea typeface="Brygada 1918 Light" pitchFamily="34" charset="-122"/>
                <a:cs typeface="Arial" panose="020B0604020202020204" pitchFamily="34" charset="0"/>
              </a:rPr>
              <a:t>03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749260" y="5316379"/>
            <a:ext cx="6458903" cy="30480"/>
          </a:xfrm>
          <a:prstGeom prst="rect">
            <a:avLst/>
          </a:prstGeom>
          <a:solidFill>
            <a:srgbClr val="FFB393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6" name="Text 13"/>
          <p:cNvSpPr/>
          <p:nvPr/>
        </p:nvSpPr>
        <p:spPr>
          <a:xfrm>
            <a:off x="749260" y="5484376"/>
            <a:ext cx="3721894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Establishing Tax Residency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749260" y="5969556"/>
            <a:ext cx="64589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Meeting Italy's requirements for favorable tax treatment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7422237" y="4983123"/>
            <a:ext cx="214074" cy="267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Arial" panose="020B0604020202020204" pitchFamily="34" charset="0"/>
                <a:ea typeface="Brygada 1918 Light" pitchFamily="34" charset="-122"/>
                <a:cs typeface="Arial" panose="020B0604020202020204" pitchFamily="34" charset="0"/>
              </a:rPr>
              <a:t>04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422237" y="5316379"/>
            <a:ext cx="6458903" cy="30480"/>
          </a:xfrm>
          <a:prstGeom prst="rect">
            <a:avLst/>
          </a:prstGeom>
          <a:solidFill>
            <a:srgbClr val="FFB393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0" name="Text 17"/>
          <p:cNvSpPr/>
          <p:nvPr/>
        </p:nvSpPr>
        <p:spPr>
          <a:xfrm>
            <a:off x="7422237" y="5484376"/>
            <a:ext cx="3203615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7% Flat Tax Benefit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7422237" y="5969556"/>
            <a:ext cx="64589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Maximizing your pension income for ten years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596390"/>
            <a:ext cx="1018341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Your EU Advantage: No Visa Required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462" y="3082885"/>
            <a:ext cx="5508546" cy="30984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2037" y="2823686"/>
            <a:ext cx="4256723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As an Irish citizen, you already have the right to live in Italy without a visa. However, you'll still need to complete the residency registration process to access services and establish your legal status.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9632037" y="5070872"/>
            <a:ext cx="4256723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streamlined process is significantly simpler than what non-EU retirees face, giving you a clear path to your Italian retirement.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39196" y="1363504"/>
            <a:ext cx="9401294" cy="468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Registering Your Residency: The Five Essential Steps</a:t>
            </a:r>
            <a:endParaRPr lang="en-US" sz="2950" dirty="0"/>
          </a:p>
        </p:txBody>
      </p:sp>
      <p:sp>
        <p:nvSpPr>
          <p:cNvPr id="3" name="Shape 1"/>
          <p:cNvSpPr/>
          <p:nvPr/>
        </p:nvSpPr>
        <p:spPr>
          <a:xfrm>
            <a:off x="2139196" y="2017038"/>
            <a:ext cx="10351889" cy="974050"/>
          </a:xfrm>
          <a:prstGeom prst="roundRect">
            <a:avLst>
              <a:gd name="adj" fmla="val 2166"/>
            </a:avLst>
          </a:prstGeom>
          <a:solidFill>
            <a:srgbClr val="910D0D"/>
          </a:solidFill>
          <a:ln w="1524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4" name="Shape 2"/>
          <p:cNvSpPr/>
          <p:nvPr/>
        </p:nvSpPr>
        <p:spPr>
          <a:xfrm>
            <a:off x="2154436" y="2032278"/>
            <a:ext cx="562570" cy="943570"/>
          </a:xfrm>
          <a:prstGeom prst="roundRect">
            <a:avLst>
              <a:gd name="adj" fmla="val 499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3"/>
          <p:cNvSpPr/>
          <p:nvPr/>
        </p:nvSpPr>
        <p:spPr>
          <a:xfrm>
            <a:off x="2330291" y="2372201"/>
            <a:ext cx="210860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2809399" y="2172891"/>
            <a:ext cx="2407087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Obtain Your Codice Fiscale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2809399" y="2462570"/>
            <a:ext cx="9525833" cy="372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Italian tax identification number is your unique identifier, assigned based on your name and birthdate. It's required for virtually all official transactions in Italy.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2139196" y="3083481"/>
            <a:ext cx="10351889" cy="974050"/>
          </a:xfrm>
          <a:prstGeom prst="roundRect">
            <a:avLst>
              <a:gd name="adj" fmla="val 2166"/>
            </a:avLst>
          </a:prstGeom>
          <a:solidFill>
            <a:srgbClr val="910D0D"/>
          </a:solidFill>
          <a:ln w="1524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9" name="Shape 7"/>
          <p:cNvSpPr/>
          <p:nvPr/>
        </p:nvSpPr>
        <p:spPr>
          <a:xfrm>
            <a:off x="2154436" y="3098721"/>
            <a:ext cx="562570" cy="943570"/>
          </a:xfrm>
          <a:prstGeom prst="roundRect">
            <a:avLst>
              <a:gd name="adj" fmla="val 499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Text 8"/>
          <p:cNvSpPr/>
          <p:nvPr/>
        </p:nvSpPr>
        <p:spPr>
          <a:xfrm>
            <a:off x="2330291" y="3438644"/>
            <a:ext cx="210860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2809399" y="3239333"/>
            <a:ext cx="2586514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Gather Required Documents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2809399" y="3529013"/>
            <a:ext cx="9525833" cy="372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You'll need your passport, completed Declaration of Residence form, registered housing contract or property deed, proof of minimum annual income (€5,889), and private health insurance valid for one year covering Italian territory.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2139196" y="4149923"/>
            <a:ext cx="10351889" cy="843796"/>
          </a:xfrm>
          <a:prstGeom prst="roundRect">
            <a:avLst>
              <a:gd name="adj" fmla="val 2500"/>
            </a:avLst>
          </a:prstGeom>
          <a:solidFill>
            <a:srgbClr val="910D0D"/>
          </a:solidFill>
          <a:ln w="1524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4" name="Shape 12"/>
          <p:cNvSpPr/>
          <p:nvPr/>
        </p:nvSpPr>
        <p:spPr>
          <a:xfrm>
            <a:off x="2154436" y="4165163"/>
            <a:ext cx="562570" cy="813316"/>
          </a:xfrm>
          <a:prstGeom prst="roundRect">
            <a:avLst>
              <a:gd name="adj" fmla="val 499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5" name="Text 13"/>
          <p:cNvSpPr/>
          <p:nvPr/>
        </p:nvSpPr>
        <p:spPr>
          <a:xfrm>
            <a:off x="2330291" y="4439960"/>
            <a:ext cx="210860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3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2809399" y="4305776"/>
            <a:ext cx="2550557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Submit to Your Municipality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2809399" y="4595455"/>
            <a:ext cx="9525833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Send all documents to the Registry Office (Anagrafe) of your chosen municipality along with your Declaration of Residence.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2139196" y="5086112"/>
            <a:ext cx="10351889" cy="843796"/>
          </a:xfrm>
          <a:prstGeom prst="roundRect">
            <a:avLst>
              <a:gd name="adj" fmla="val 2500"/>
            </a:avLst>
          </a:prstGeom>
          <a:solidFill>
            <a:srgbClr val="910D0D"/>
          </a:solidFill>
          <a:ln w="1524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9" name="Shape 17"/>
          <p:cNvSpPr/>
          <p:nvPr/>
        </p:nvSpPr>
        <p:spPr>
          <a:xfrm>
            <a:off x="2154436" y="5101352"/>
            <a:ext cx="562570" cy="813316"/>
          </a:xfrm>
          <a:prstGeom prst="roundRect">
            <a:avLst>
              <a:gd name="adj" fmla="val 499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0" name="Text 18"/>
          <p:cNvSpPr/>
          <p:nvPr/>
        </p:nvSpPr>
        <p:spPr>
          <a:xfrm>
            <a:off x="2330291" y="5376148"/>
            <a:ext cx="210860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4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2809399" y="5241965"/>
            <a:ext cx="2099786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Home Verification Visit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2809399" y="5531644"/>
            <a:ext cx="9525833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 official will visit your address within 45 days to confirm you actually reside there. This is standard procedure for all new residents.</a:t>
            </a:r>
            <a:endParaRPr lang="en-US" sz="1100" dirty="0"/>
          </a:p>
        </p:txBody>
      </p:sp>
      <p:sp>
        <p:nvSpPr>
          <p:cNvPr id="23" name="Shape 21"/>
          <p:cNvSpPr/>
          <p:nvPr/>
        </p:nvSpPr>
        <p:spPr>
          <a:xfrm>
            <a:off x="2139196" y="6022300"/>
            <a:ext cx="10351889" cy="843796"/>
          </a:xfrm>
          <a:prstGeom prst="roundRect">
            <a:avLst>
              <a:gd name="adj" fmla="val 2500"/>
            </a:avLst>
          </a:prstGeom>
          <a:solidFill>
            <a:srgbClr val="910D0D"/>
          </a:solidFill>
          <a:ln w="1524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24" name="Shape 22"/>
          <p:cNvSpPr/>
          <p:nvPr/>
        </p:nvSpPr>
        <p:spPr>
          <a:xfrm>
            <a:off x="2154436" y="6037540"/>
            <a:ext cx="562570" cy="813316"/>
          </a:xfrm>
          <a:prstGeom prst="roundRect">
            <a:avLst>
              <a:gd name="adj" fmla="val 499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5" name="Text 23"/>
          <p:cNvSpPr/>
          <p:nvPr/>
        </p:nvSpPr>
        <p:spPr>
          <a:xfrm>
            <a:off x="2330291" y="6312337"/>
            <a:ext cx="210860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5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2809399" y="6178153"/>
            <a:ext cx="1875353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Official Registration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2809399" y="6467832"/>
            <a:ext cx="9525833" cy="186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residence becomes effective from the date you submitted your documents, not from the verification visit.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4844" y="514469"/>
            <a:ext cx="8865037" cy="623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Understanding Italian Tax Residency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4" y="1567339"/>
            <a:ext cx="8498681" cy="53150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16044" y="3960260"/>
            <a:ext cx="1401430" cy="60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More-than-183 Days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356905" y="6207344"/>
            <a:ext cx="1094587" cy="60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Physical Presence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190597" y="3959118"/>
            <a:ext cx="1131780" cy="60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Domicile (Ties)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285618" y="1636668"/>
            <a:ext cx="1269460" cy="60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Civil Code Residence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54844" y="7066359"/>
            <a:ext cx="8498681" cy="56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 become an Italian tax resident when you meet any one of these conditions for more than half the year.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9482852" y="1383387"/>
            <a:ext cx="4634984" cy="6391156"/>
          </a:xfrm>
          <a:prstGeom prst="roundRect">
            <a:avLst>
              <a:gd name="adj" fmla="val 606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Text 7"/>
          <p:cNvSpPr/>
          <p:nvPr/>
        </p:nvSpPr>
        <p:spPr>
          <a:xfrm>
            <a:off x="9669899" y="3294102"/>
            <a:ext cx="375868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Timing Your Move Strategically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669899" y="3769281"/>
            <a:ext cx="4260890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 become tax resident for 2026, register between January and June 2026. Your tax residency starts from January 1st of that year, not from your registration date.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9669899" y="5038487"/>
            <a:ext cx="4260890" cy="841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Domicile emphasizes where your personal and family relationships are centered, which takes priority over economic interests.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8273" y="802005"/>
            <a:ext cx="7740253" cy="1337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7% Flat Tax: Your Retirement Advantage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188273" y="2420779"/>
            <a:ext cx="2454831" cy="3667125"/>
          </a:xfrm>
          <a:prstGeom prst="roundRect">
            <a:avLst>
              <a:gd name="adj" fmla="val 1225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6388775" y="2621280"/>
            <a:ext cx="2053828" cy="668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Substantial Savings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388775" y="3402330"/>
            <a:ext cx="2053828" cy="2174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Pay just 7% tax on all foreign-sourced income for ten years—significantly lower than standard Irish or Italian tax rates.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8830866" y="2420779"/>
            <a:ext cx="2454950" cy="3667125"/>
          </a:xfrm>
          <a:prstGeom prst="roundRect">
            <a:avLst>
              <a:gd name="adj" fmla="val 1225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9031367" y="2621280"/>
            <a:ext cx="2053947" cy="668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Covers All Foreign Income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9031367" y="3402330"/>
            <a:ext cx="2053947" cy="1863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flat rate applies to pensions, investment income, rental income, and any other foreign-sourced earnings.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1473577" y="2420779"/>
            <a:ext cx="2454950" cy="3667125"/>
          </a:xfrm>
          <a:prstGeom prst="roundRect">
            <a:avLst>
              <a:gd name="adj" fmla="val 1225"/>
            </a:avLst>
          </a:prstGeom>
          <a:solidFill>
            <a:srgbClr val="4D1529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11674078" y="2621280"/>
            <a:ext cx="2053947" cy="668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Italian Income Taxed Normally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1674078" y="3402330"/>
            <a:ext cx="2053947" cy="24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Only income generated within Italy is subject to standard Italian tax rates. Foreign income enjoys the preferential treatment.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8273" y="6299121"/>
            <a:ext cx="7740253" cy="1128355"/>
          </a:xfrm>
          <a:prstGeom prst="roundRect">
            <a:avLst>
              <a:gd name="adj" fmla="val 2666"/>
            </a:avLst>
          </a:prstGeom>
          <a:solidFill>
            <a:srgbClr val="4D1700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75" y="6595229"/>
            <a:ext cx="250627" cy="200501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9903" y="6537008"/>
            <a:ext cx="6888123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Note: No foreign tax credit is available under this regime. You cannot claim credits for taxes paid in the source country.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3757970"/>
            <a:ext cx="867489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Real Example : John's tax saving</a:t>
            </a:r>
            <a:endParaRPr lang="en-US" sz="4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324689"/>
            <a:ext cx="9003625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Real Example: John's Tax Savings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600206"/>
            <a:ext cx="6304836" cy="35306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924" y="2573417"/>
            <a:ext cx="6304836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John's annual foreign pension income: €24,000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924" y="3501152"/>
            <a:ext cx="6304836" cy="1969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5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Brygada 1918 Bold" pitchFamily="34" charset="-122"/>
                <a:cs typeface="Arial" panose="020B0604020202020204" pitchFamily="34" charset="0"/>
              </a:rPr>
              <a:t>Annual Savings: €7,920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3924" y="5684996"/>
            <a:ext cx="63048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By relocating to Southern Italy and leveraging the 7% flat tax regime, John significantly reduces his annual tax burden.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088" y="1053465"/>
            <a:ext cx="13151525" cy="666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Eligibility Requirements for the 7% Flat Tax Regime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00088" y="2093952"/>
            <a:ext cx="13230225" cy="309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00088" y="2613541"/>
            <a:ext cx="13230225" cy="309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8" y="3133130"/>
            <a:ext cx="1816775" cy="18167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00088" y="5183386"/>
            <a:ext cx="3072408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Foreign Pension Income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00088" y="5628799"/>
            <a:ext cx="3132415" cy="1547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 must receive pension income from a non-Italian entity. One-off benefits like pension capitalizations also qualify.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984" y="3133130"/>
            <a:ext cx="1816775" cy="181677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065984" y="5183386"/>
            <a:ext cx="26670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Five Years Abroad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4065984" y="5628799"/>
            <a:ext cx="3132415" cy="1237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 must </a:t>
            </a:r>
            <a:r>
              <a:rPr lang="en-US" sz="1550" u="sng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 </a:t>
            </a: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have been an Italian tax resident for at least five years before applying for this regime.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881" y="3133130"/>
            <a:ext cx="1816775" cy="18167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31881" y="5183386"/>
            <a:ext cx="26670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Tax Treaty Required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7431881" y="5628799"/>
            <a:ext cx="3132415" cy="1237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previous country of residence must have a double taxation agreement with Italy. Ireland qualifies.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7778" y="3133130"/>
            <a:ext cx="1816775" cy="181677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97778" y="5183386"/>
            <a:ext cx="26670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Small Municipality</a:t>
            </a:r>
            <a:endParaRPr lang="en-US" sz="2100" dirty="0"/>
          </a:p>
        </p:txBody>
      </p:sp>
      <p:sp>
        <p:nvSpPr>
          <p:cNvPr id="16" name="Text 10"/>
          <p:cNvSpPr/>
          <p:nvPr/>
        </p:nvSpPr>
        <p:spPr>
          <a:xfrm>
            <a:off x="10797778" y="5628799"/>
            <a:ext cx="3132534" cy="928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 must live in a Southern Italian municipality &lt; 20,000 residents in qualifying regions.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1041</Words>
  <Application>Microsoft Office PowerPoint</Application>
  <PresentationFormat>Custom</PresentationFormat>
  <Paragraphs>131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Brygada 1918 Bold</vt:lpstr>
      <vt:lpstr>Noto Serif SC Bold</vt:lpstr>
      <vt:lpstr>Brygada 1918 Light</vt:lpstr>
      <vt:lpstr>Geist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Adrian O'Farrell</cp:lastModifiedBy>
  <cp:revision>6</cp:revision>
  <dcterms:created xsi:type="dcterms:W3CDTF">2026-03-03T15:43:57Z</dcterms:created>
  <dcterms:modified xsi:type="dcterms:W3CDTF">2026-03-04T08:46:55Z</dcterms:modified>
</cp:coreProperties>
</file>