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Geist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1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684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61515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61515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61515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61515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61515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61515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61515">
              <a:alpha val="95000"/>
            </a:srgbClr>
          </a:solidFill>
          <a:ln/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61515">
              <a:alpha val="95000"/>
            </a:srgbClr>
          </a:solidFill>
          <a:ln/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61515">
              <a:alpha val="95000"/>
            </a:srgbClr>
          </a:solidFill>
          <a:ln/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61515">
              <a:alpha val="95000"/>
            </a:srgbClr>
          </a:solidFill>
          <a:ln/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61515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tel:+3531524104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1300163"/>
            <a:ext cx="2890837" cy="426244"/>
          </a:xfrm>
          <a:prstGeom prst="roundRect">
            <a:avLst>
              <a:gd name="adj" fmla="val 38315"/>
            </a:avLst>
          </a:prstGeom>
          <a:solidFill>
            <a:srgbClr val="460606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4" name="Text 1"/>
          <p:cNvSpPr/>
          <p:nvPr/>
        </p:nvSpPr>
        <p:spPr>
          <a:xfrm>
            <a:off x="929878" y="1368147"/>
            <a:ext cx="261866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RETIREMENT PLANNING GUIDE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3790" y="181713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Planning Your Retirement to Spain from Ireland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93790" y="357485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 practical guide for Irish retirees navigating residency, tax, pensions, and financial planning for a new life in the sun.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455580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2423279" y="5377934"/>
            <a:ext cx="323135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March 2026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6215658" y="5377934"/>
            <a:ext cx="21495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793790" y="6639044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No.50457</a:t>
            </a:r>
            <a:endParaRPr lang="en-US" sz="1400" dirty="0"/>
          </a:p>
        </p:txBody>
      </p:sp>
      <p:pic>
        <p:nvPicPr>
          <p:cNvPr id="13" name="Picture 12" descr="A logo with red text&#10;&#10;AI-generated content may be incorrect.">
            <a:extLst>
              <a:ext uri="{FF2B5EF4-FFF2-40B4-BE49-F238E27FC236}">
                <a16:creationId xmlns:a16="http://schemas.microsoft.com/office/drawing/2014/main" id="{CA3CAABE-1EA3-F09A-62CD-6221EAC02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825992"/>
            <a:ext cx="2149554" cy="14092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07858" y="954048"/>
            <a:ext cx="671155" cy="169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950" dirty="0">
                <a:solidFill>
                  <a:srgbClr val="910D0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CHAPTER 4</a:t>
            </a:r>
            <a:endParaRPr lang="en-US" sz="950" dirty="0"/>
          </a:p>
        </p:txBody>
      </p:sp>
      <p:sp>
        <p:nvSpPr>
          <p:cNvPr id="3" name="Text 1"/>
          <p:cNvSpPr/>
          <p:nvPr/>
        </p:nvSpPr>
        <p:spPr>
          <a:xfrm>
            <a:off x="1907858" y="838671"/>
            <a:ext cx="5216009" cy="979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Modelo 720: Declaring Your Overseas Assets</a:t>
            </a:r>
            <a:endParaRPr lang="en-US" sz="4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915" y="478907"/>
            <a:ext cx="3888543" cy="388854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07858" y="4611053"/>
            <a:ext cx="10814566" cy="211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All Spanish residents must declare foreign-held assets exceeding </a:t>
            </a:r>
            <a:r>
              <a:rPr lang="en-US" sz="160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€50,000</a:t>
            </a:r>
            <a:r>
              <a:rPr lang="en-US" sz="16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per category. Non-compliance carries severe, </a:t>
            </a:r>
          </a:p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retroactive fines.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858" y="5264278"/>
            <a:ext cx="3604855" cy="62686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064544" y="5999370"/>
            <a:ext cx="1959054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Overseas Property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2064544" y="6309051"/>
            <a:ext cx="3291483" cy="423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Residential or commercial real estate held outside Spain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713" y="5264278"/>
            <a:ext cx="3604855" cy="62686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669399" y="5999370"/>
            <a:ext cx="1959054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Deposit Accounts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5669399" y="6309051"/>
            <a:ext cx="3291483" cy="423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Bank accounts held in overseas financial entities</a:t>
            </a:r>
            <a:endParaRPr lang="en-US" sz="16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568" y="5264278"/>
            <a:ext cx="3604855" cy="62686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274254" y="5999370"/>
            <a:ext cx="1959054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Financial Assets</a:t>
            </a:r>
            <a:endParaRPr lang="en-US" sz="1600" dirty="0"/>
          </a:p>
        </p:txBody>
      </p:sp>
      <p:sp>
        <p:nvSpPr>
          <p:cNvPr id="14" name="Text 8"/>
          <p:cNvSpPr/>
          <p:nvPr/>
        </p:nvSpPr>
        <p:spPr>
          <a:xfrm>
            <a:off x="9274254" y="6309051"/>
            <a:ext cx="3291483" cy="423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Bonds, investments, pensions, and insurance policies outside Spain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1907858" y="7011401"/>
            <a:ext cx="10814566" cy="339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Assets are valued on </a:t>
            </a:r>
            <a:r>
              <a:rPr lang="en-US" sz="120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31 December</a:t>
            </a:r>
            <a:r>
              <a:rPr lang="en-US" sz="12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each year. Future reporting is only required when values increase by €20,000 or more. OECD Common Reporting Standards have been in effect since 2017.</a:t>
            </a:r>
            <a:endParaRPr lang="en-US" sz="1200" dirty="0"/>
          </a:p>
        </p:txBody>
      </p:sp>
      <p:sp>
        <p:nvSpPr>
          <p:cNvPr id="16" name="Text 10"/>
          <p:cNvSpPr/>
          <p:nvPr/>
        </p:nvSpPr>
        <p:spPr>
          <a:xfrm>
            <a:off x="1907858" y="7472292"/>
            <a:ext cx="10814566" cy="169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10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No.50457</a:t>
            </a:r>
            <a:endParaRPr lang="en-US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2320" y="552093"/>
            <a:ext cx="7752159" cy="1242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When Should You Start Planning?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182320" y="2056090"/>
            <a:ext cx="7752159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We recommend beginning </a:t>
            </a:r>
            <a:r>
              <a:rPr lang="en-US" sz="155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12–18 months</a:t>
            </a:r>
            <a:r>
              <a:rPr lang="en-US" sz="15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before your intended move. The earlier you start, the smoother the transition.</a:t>
            </a:r>
            <a:endParaRPr lang="en-US" sz="15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164" y="2849166"/>
            <a:ext cx="6066473" cy="36004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07620" y="3729176"/>
            <a:ext cx="516432" cy="516431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1247513" y="5323978"/>
            <a:ext cx="1507979" cy="8714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Start Tax &amp; Pension Planning</a:t>
            </a:r>
            <a:endParaRPr lang="en-US" sz="18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17000" y="3730144"/>
            <a:ext cx="516431" cy="516431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9347048" y="5614471"/>
            <a:ext cx="1507978" cy="290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Find Adviser</a:t>
            </a:r>
            <a:endParaRPr lang="en-US" sz="180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16534" y="3730144"/>
            <a:ext cx="516431" cy="516431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7415596" y="5469225"/>
            <a:ext cx="1507978" cy="580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Discuss with Family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182320" y="6645712"/>
            <a:ext cx="7752159" cy="596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Early planning gives you time to optimize pension transfers, organize tax filings, and ensure full compliance with both Irish and Spanish authorities.</a:t>
            </a:r>
            <a:endParaRPr lang="en-US" sz="1550" dirty="0"/>
          </a:p>
        </p:txBody>
      </p:sp>
      <p:sp>
        <p:nvSpPr>
          <p:cNvPr id="13" name="Text 6"/>
          <p:cNvSpPr/>
          <p:nvPr/>
        </p:nvSpPr>
        <p:spPr>
          <a:xfrm>
            <a:off x="6182320" y="7438787"/>
            <a:ext cx="7752159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No.50457</a:t>
            </a:r>
            <a:endParaRPr lang="en-US" sz="12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531" y="1534597"/>
            <a:ext cx="7325082" cy="561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Your Spanish Retirement Awaits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28531" y="2308979"/>
            <a:ext cx="7886938" cy="5145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Spain offers an attractive, lower-cost lifestyle for Irish retirees — but advanced planning is essential. Here's what to remember: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628531" y="3078837"/>
            <a:ext cx="89773" cy="89773"/>
          </a:xfrm>
          <a:prstGeom prst="roundRect">
            <a:avLst>
              <a:gd name="adj" fmla="val 509285"/>
            </a:avLst>
          </a:prstGeom>
          <a:solidFill>
            <a:srgbClr val="910D0D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6" name="Text 3"/>
          <p:cNvSpPr/>
          <p:nvPr/>
        </p:nvSpPr>
        <p:spPr>
          <a:xfrm>
            <a:off x="860465" y="2983468"/>
            <a:ext cx="2244923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Plan Early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860465" y="3349347"/>
            <a:ext cx="7655004" cy="257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Start 12–18 months ahead for the best outcomes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628531" y="3986332"/>
            <a:ext cx="89773" cy="89773"/>
          </a:xfrm>
          <a:prstGeom prst="roundRect">
            <a:avLst>
              <a:gd name="adj" fmla="val 509285"/>
            </a:avLst>
          </a:prstGeom>
          <a:solidFill>
            <a:srgbClr val="910D0D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9" name="Text 6"/>
          <p:cNvSpPr/>
          <p:nvPr/>
        </p:nvSpPr>
        <p:spPr>
          <a:xfrm>
            <a:off x="860465" y="3890963"/>
            <a:ext cx="2244923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Get Expert Advice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860465" y="4256842"/>
            <a:ext cx="7655004" cy="257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 international tax advisor familiar with both Irish and Spanish systems is invaluable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628531" y="4893826"/>
            <a:ext cx="89773" cy="89773"/>
          </a:xfrm>
          <a:prstGeom prst="roundRect">
            <a:avLst>
              <a:gd name="adj" fmla="val 509285"/>
            </a:avLst>
          </a:prstGeom>
          <a:solidFill>
            <a:srgbClr val="910D0D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2" name="Text 9"/>
          <p:cNvSpPr/>
          <p:nvPr/>
        </p:nvSpPr>
        <p:spPr>
          <a:xfrm>
            <a:off x="860465" y="4798457"/>
            <a:ext cx="3868817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Understand Your Pension Options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860465" y="5164336"/>
            <a:ext cx="7655004" cy="257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Speak with a cross-border financial adviser before transferring any Irish pension</a:t>
            </a:r>
            <a:endParaRPr lang="en-US" sz="1400" dirty="0"/>
          </a:p>
        </p:txBody>
      </p:sp>
      <p:sp>
        <p:nvSpPr>
          <p:cNvPr id="14" name="Shape 11"/>
          <p:cNvSpPr/>
          <p:nvPr/>
        </p:nvSpPr>
        <p:spPr>
          <a:xfrm>
            <a:off x="628531" y="5801320"/>
            <a:ext cx="89773" cy="89773"/>
          </a:xfrm>
          <a:prstGeom prst="roundRect">
            <a:avLst>
              <a:gd name="adj" fmla="val 509285"/>
            </a:avLst>
          </a:prstGeom>
          <a:solidFill>
            <a:srgbClr val="910D0D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5" name="Text 12"/>
          <p:cNvSpPr/>
          <p:nvPr/>
        </p:nvSpPr>
        <p:spPr>
          <a:xfrm>
            <a:off x="860465" y="5705951"/>
            <a:ext cx="2244923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Stay Compliant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860465" y="6071830"/>
            <a:ext cx="7655004" cy="257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Modelo 720, rental income reporting, and residency declarations are non-negotiable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628531" y="6907670"/>
            <a:ext cx="7886938" cy="205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No.50457</a:t>
            </a:r>
            <a:endParaRPr lang="en-US" sz="11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332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Disclaimer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0573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 information contained in this presentation is for general information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62378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Purposes only and reflects views as at the date of the webinar.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24184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It does not constitute taxation, legal, or financial advice and should not be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85989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relied upon as such. Attendees should seek independent professional advice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47794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based on their individual circumstances before making any decisions.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6096000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No.50457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79043" y="1595676"/>
            <a:ext cx="5252442" cy="656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Summary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579043" y="2446853"/>
            <a:ext cx="6323648" cy="2282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Attractive and accessible lifestyle </a:t>
            </a:r>
            <a:endParaRPr lang="en-US" sz="16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Significant cost of living savings for Irish retirees</a:t>
            </a:r>
            <a:endParaRPr lang="en-US" sz="16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 requirement to buy a property, rental suffice</a:t>
            </a:r>
            <a:endParaRPr lang="en-US" sz="16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Irish pension transfers require cross-border expertise</a:t>
            </a:r>
            <a:endParaRPr lang="en-US" sz="16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Historic locations abound and mild Winters</a:t>
            </a:r>
            <a:endParaRPr lang="en-US" sz="16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Excellent Healthcare system in Spain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579043" y="4904899"/>
            <a:ext cx="6323648" cy="323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" y="6413778"/>
            <a:ext cx="13159740" cy="1153358"/>
          </a:xfrm>
          <a:prstGeom prst="rect">
            <a:avLst/>
          </a:prstGeom>
        </p:spPr>
      </p:pic>
      <p:pic>
        <p:nvPicPr>
          <p:cNvPr id="8" name="Picture 7" descr="A logo with red text&#10;&#10;AI-generated content may be incorrect.">
            <a:extLst>
              <a:ext uri="{FF2B5EF4-FFF2-40B4-BE49-F238E27FC236}">
                <a16:creationId xmlns:a16="http://schemas.microsoft.com/office/drawing/2014/main" id="{115A2D5B-C517-CE0C-1F30-FB0AF83B0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30" y="1397372"/>
            <a:ext cx="5541405" cy="36329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3280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Call us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793790" y="377309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u="sng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+353 1 524 1040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453854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Monday to Friday from 9am to 5pm. Ireland local time.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5088" y="1081683"/>
            <a:ext cx="825937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50" dirty="0">
                <a:solidFill>
                  <a:srgbClr val="910D0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CHAPTER 1</a:t>
            </a:r>
            <a:endParaRPr lang="en-US" sz="1250" dirty="0"/>
          </a:p>
        </p:txBody>
      </p:sp>
      <p:sp>
        <p:nvSpPr>
          <p:cNvPr id="4" name="Text 1"/>
          <p:cNvSpPr/>
          <p:nvPr/>
        </p:nvSpPr>
        <p:spPr>
          <a:xfrm>
            <a:off x="705088" y="1457087"/>
            <a:ext cx="7733824" cy="1258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Your EU Right to Retire in Spain</a:t>
            </a:r>
            <a:endParaRPr lang="en-US" sz="3950" dirty="0"/>
          </a:p>
        </p:txBody>
      </p:sp>
      <p:sp>
        <p:nvSpPr>
          <p:cNvPr id="5" name="Text 2"/>
          <p:cNvSpPr/>
          <p:nvPr/>
        </p:nvSpPr>
        <p:spPr>
          <a:xfrm>
            <a:off x="705088" y="2984421"/>
            <a:ext cx="7733824" cy="912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As EU citizens, Irish nationals enjoy the freedom to live, work, and retire in any member state — including Spain. But establishing official residency requires meeting specific thresholds.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705088" y="4098250"/>
            <a:ext cx="2458641" cy="2665333"/>
          </a:xfrm>
          <a:prstGeom prst="roundRect">
            <a:avLst>
              <a:gd name="adj" fmla="val 737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7" name="Text 4"/>
          <p:cNvSpPr/>
          <p:nvPr/>
        </p:nvSpPr>
        <p:spPr>
          <a:xfrm>
            <a:off x="914162" y="4307324"/>
            <a:ext cx="20404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183 Days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14162" y="4729282"/>
            <a:ext cx="2040493" cy="1216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Minimum time spent in Spain per year to qualify as a tax resident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3342561" y="4098250"/>
            <a:ext cx="2458760" cy="2665333"/>
          </a:xfrm>
          <a:prstGeom prst="roundRect">
            <a:avLst>
              <a:gd name="adj" fmla="val 7374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10" name="Text 7"/>
          <p:cNvSpPr/>
          <p:nvPr/>
        </p:nvSpPr>
        <p:spPr>
          <a:xfrm>
            <a:off x="3551634" y="4307324"/>
            <a:ext cx="2040612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280 Days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3551634" y="4729282"/>
            <a:ext cx="2040612" cy="12168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Alternative threshold measured over a rolling two-year period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5980152" y="4098250"/>
            <a:ext cx="2458641" cy="2665333"/>
          </a:xfrm>
          <a:prstGeom prst="roundRect">
            <a:avLst>
              <a:gd name="adj" fmla="val 7375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13" name="Text 10"/>
          <p:cNvSpPr/>
          <p:nvPr/>
        </p:nvSpPr>
        <p:spPr>
          <a:xfrm>
            <a:off x="6189226" y="4307324"/>
            <a:ext cx="20404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Form EO0194O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6189226" y="4729282"/>
            <a:ext cx="2040493" cy="1825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Declaration of Residence outside Ireland — required by Irish Revenue once you become a Spanish resident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05088" y="6964799"/>
            <a:ext cx="7733824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5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No.50457</a:t>
            </a: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66374" y="809387"/>
            <a:ext cx="8295323" cy="529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New Residency Requirements to Know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1466374" y="1592580"/>
            <a:ext cx="11697652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When applying for Spanish residency, authorities now ask Irish applicants to provide specific documentation. Come prepared with the following: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608" y="2114550"/>
            <a:ext cx="4480084" cy="448008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66374" y="6737152"/>
            <a:ext cx="7458670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en-US" sz="1300" dirty="0"/>
          </a:p>
        </p:txBody>
      </p:sp>
      <p:sp>
        <p:nvSpPr>
          <p:cNvPr id="6" name="Shape 3"/>
          <p:cNvSpPr/>
          <p:nvPr/>
        </p:nvSpPr>
        <p:spPr>
          <a:xfrm>
            <a:off x="9346287" y="3098125"/>
            <a:ext cx="3825240" cy="1486972"/>
          </a:xfrm>
          <a:prstGeom prst="roundRect">
            <a:avLst>
              <a:gd name="adj" fmla="val 7379"/>
            </a:avLst>
          </a:prstGeom>
          <a:solidFill>
            <a:srgbClr val="961515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7" name="Shape 4"/>
          <p:cNvSpPr/>
          <p:nvPr/>
        </p:nvSpPr>
        <p:spPr>
          <a:xfrm>
            <a:off x="9323427" y="3098125"/>
            <a:ext cx="91440" cy="1486972"/>
          </a:xfrm>
          <a:prstGeom prst="roundRect">
            <a:avLst>
              <a:gd name="adj" fmla="val 166862"/>
            </a:avLst>
          </a:prstGeom>
          <a:solidFill>
            <a:srgbClr val="910D0D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8" name="Text 5"/>
          <p:cNvSpPr/>
          <p:nvPr/>
        </p:nvSpPr>
        <p:spPr>
          <a:xfrm>
            <a:off x="9607153" y="3290411"/>
            <a:ext cx="2119074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Financial Means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9607153" y="3682008"/>
            <a:ext cx="3372088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Proof of sufficient funds to support yourself and any dependants during your stay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9346287" y="4711779"/>
            <a:ext cx="3825240" cy="1250037"/>
          </a:xfrm>
          <a:prstGeom prst="roundRect">
            <a:avLst>
              <a:gd name="adj" fmla="val 8778"/>
            </a:avLst>
          </a:prstGeom>
          <a:solidFill>
            <a:srgbClr val="961515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11" name="Shape 8"/>
          <p:cNvSpPr/>
          <p:nvPr/>
        </p:nvSpPr>
        <p:spPr>
          <a:xfrm>
            <a:off x="9323427" y="4711779"/>
            <a:ext cx="91440" cy="1250037"/>
          </a:xfrm>
          <a:prstGeom prst="roundRect">
            <a:avLst>
              <a:gd name="adj" fmla="val 166862"/>
            </a:avLst>
          </a:prstGeom>
          <a:solidFill>
            <a:srgbClr val="910D0D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2" name="Text 9"/>
          <p:cNvSpPr/>
          <p:nvPr/>
        </p:nvSpPr>
        <p:spPr>
          <a:xfrm>
            <a:off x="9607153" y="4904065"/>
            <a:ext cx="2230398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Healthcare Coverage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607153" y="5295662"/>
            <a:ext cx="3372088" cy="473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Evidence of valid private or public health insurance accepted in Spain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1466374" y="7230547"/>
            <a:ext cx="11697652" cy="189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5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No.50457</a:t>
            </a:r>
            <a:endParaRPr lang="en-US" sz="10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074539"/>
            <a:ext cx="97238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910D0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CHAPTER 2</a:t>
            </a:r>
            <a:endParaRPr lang="en-US" sz="1400" dirty="0"/>
          </a:p>
        </p:txBody>
      </p:sp>
      <p:sp>
        <p:nvSpPr>
          <p:cNvPr id="4" name="Text 1"/>
          <p:cNvSpPr/>
          <p:nvPr/>
        </p:nvSpPr>
        <p:spPr>
          <a:xfrm>
            <a:off x="793790" y="152352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Understanding the Spanish Tax System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3281243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Spain's tax system resembles Ireland's in structure, but differs significantly in rates and regional application. Spain is divided into </a:t>
            </a:r>
            <a:r>
              <a:rPr lang="en-US" sz="175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17 autonomous regions</a:t>
            </a: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each with the authority to adjust state-level tax rates, reliefs, and allowances within limits.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4988004"/>
            <a:ext cx="7556421" cy="1689616"/>
          </a:xfrm>
          <a:prstGeom prst="roundRect">
            <a:avLst>
              <a:gd name="adj" fmla="val 12082"/>
            </a:avLst>
          </a:prstGeom>
          <a:solidFill>
            <a:srgbClr val="460606"/>
          </a:solidFill>
          <a:ln/>
        </p:spPr>
        <p:txBody>
          <a:bodyPr/>
          <a:lstStyle/>
          <a:p>
            <a:endParaRPr lang="en-IE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5332095"/>
            <a:ext cx="283488" cy="22681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530906" y="5271492"/>
            <a:ext cx="65924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Where you live in Spain directly determines which tax rates, reliefs, and allowances apply to you. Choose your region wisely — it can make a real difference to your retirement income.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93790" y="6932771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No.50457</a:t>
            </a:r>
            <a:endParaRPr lang="en-US" sz="1400" dirty="0"/>
          </a:p>
        </p:txBody>
      </p:sp>
      <p:pic>
        <p:nvPicPr>
          <p:cNvPr id="16" name="Picture 15" descr="A person standing in front of a map of the country&#10;&#10;AI-generated content may be incorrect.">
            <a:extLst>
              <a:ext uri="{FF2B5EF4-FFF2-40B4-BE49-F238E27FC236}">
                <a16:creationId xmlns:a16="http://schemas.microsoft.com/office/drawing/2014/main" id="{6F65E321-818B-F853-2910-FA57DE894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513" y="514"/>
            <a:ext cx="5761905" cy="8228571"/>
          </a:xfrm>
          <a:prstGeom prst="rect">
            <a:avLst/>
          </a:prstGeom>
        </p:spPr>
      </p:pic>
      <p:pic>
        <p:nvPicPr>
          <p:cNvPr id="18" name="Picture 17" descr="A map of spain with different colored areas&#10;&#10;AI-generated content may be incorrect.">
            <a:extLst>
              <a:ext uri="{FF2B5EF4-FFF2-40B4-BE49-F238E27FC236}">
                <a16:creationId xmlns:a16="http://schemas.microsoft.com/office/drawing/2014/main" id="{372C8954-D349-C9B6-4DA6-A792F1559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089" y="-683135"/>
            <a:ext cx="7203807" cy="10287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1526" y="634722"/>
            <a:ext cx="7580948" cy="13956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Spanish Savings Tax: Investment Income Rates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781526" y="2360057"/>
            <a:ext cx="7580948" cy="1063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As a Spanish resident, your investment income — including interest, dividends, and capital gains — is taxed under the savings income schedule at these current rates: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81526" y="3671054"/>
            <a:ext cx="7580948" cy="2578656"/>
          </a:xfrm>
          <a:prstGeom prst="roundRect">
            <a:avLst>
              <a:gd name="adj" fmla="val 7794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6" name="Shape 3"/>
          <p:cNvSpPr/>
          <p:nvPr/>
        </p:nvSpPr>
        <p:spPr>
          <a:xfrm>
            <a:off x="789146" y="3678674"/>
            <a:ext cx="3782854" cy="1281708"/>
          </a:xfrm>
          <a:prstGeom prst="roundRect">
            <a:avLst>
              <a:gd name="adj" fmla="val 15681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7" name="Text 4"/>
          <p:cNvSpPr/>
          <p:nvPr/>
        </p:nvSpPr>
        <p:spPr>
          <a:xfrm>
            <a:off x="1012388" y="3901916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19%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1012388" y="4382572"/>
            <a:ext cx="3336369" cy="354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€0 – €6,000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572000" y="3678674"/>
            <a:ext cx="3782854" cy="1281708"/>
          </a:xfrm>
          <a:prstGeom prst="rect">
            <a:avLst/>
          </a:prstGeom>
          <a:solidFill>
            <a:srgbClr val="D1EFE4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0" name="Shape 7"/>
          <p:cNvSpPr/>
          <p:nvPr/>
        </p:nvSpPr>
        <p:spPr>
          <a:xfrm>
            <a:off x="4572000" y="3678674"/>
            <a:ext cx="30480" cy="1281708"/>
          </a:xfrm>
          <a:prstGeom prst="roundRect">
            <a:avLst>
              <a:gd name="adj" fmla="val 65938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1" name="Text 8"/>
          <p:cNvSpPr/>
          <p:nvPr/>
        </p:nvSpPr>
        <p:spPr>
          <a:xfrm>
            <a:off x="4795242" y="3901916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21%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4795242" y="4382572"/>
            <a:ext cx="3336369" cy="354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€6,000 – €50,000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89146" y="4960382"/>
            <a:ext cx="7565708" cy="1281708"/>
          </a:xfrm>
          <a:prstGeom prst="rect">
            <a:avLst/>
          </a:prstGeom>
          <a:solidFill>
            <a:srgbClr val="D1EFE4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4" name="Shape 11"/>
          <p:cNvSpPr/>
          <p:nvPr/>
        </p:nvSpPr>
        <p:spPr>
          <a:xfrm>
            <a:off x="789146" y="4960382"/>
            <a:ext cx="7565708" cy="30480"/>
          </a:xfrm>
          <a:prstGeom prst="roundRect">
            <a:avLst>
              <a:gd name="adj" fmla="val 65938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5" name="Text 12"/>
          <p:cNvSpPr/>
          <p:nvPr/>
        </p:nvSpPr>
        <p:spPr>
          <a:xfrm>
            <a:off x="1012388" y="5183624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23%</a:t>
            </a:r>
            <a:endParaRPr lang="en-US" sz="2150" dirty="0"/>
          </a:p>
        </p:txBody>
      </p:sp>
      <p:sp>
        <p:nvSpPr>
          <p:cNvPr id="16" name="Text 13"/>
          <p:cNvSpPr/>
          <p:nvPr/>
        </p:nvSpPr>
        <p:spPr>
          <a:xfrm>
            <a:off x="1012388" y="5664279"/>
            <a:ext cx="7119223" cy="354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Over €50,000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781526" y="6497002"/>
            <a:ext cx="7580948" cy="566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Irish and Spanish revenue authorities share information. Plan carefully using the </a:t>
            </a:r>
            <a:r>
              <a:rPr lang="en-US" sz="140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Double Tax Agreement</a:t>
            </a:r>
            <a:r>
              <a:rPr lang="en-US" sz="1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to avoid being taxed twice on the same income.</a:t>
            </a:r>
            <a:endParaRPr lang="en-US" sz="1400" dirty="0"/>
          </a:p>
        </p:txBody>
      </p:sp>
      <p:sp>
        <p:nvSpPr>
          <p:cNvPr id="18" name="Text 15"/>
          <p:cNvSpPr/>
          <p:nvPr/>
        </p:nvSpPr>
        <p:spPr>
          <a:xfrm>
            <a:off x="781526" y="7311271"/>
            <a:ext cx="7580948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No.50457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4584" y="1930360"/>
            <a:ext cx="7013377" cy="432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General Income Tax &amp; Pension Taxation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484584" y="2489954"/>
            <a:ext cx="8174831" cy="3567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 Spain, pension income is taxed as salary under IRPF rules. Rates range from </a:t>
            </a:r>
            <a:r>
              <a:rPr lang="en-US" sz="105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24% up to 47%</a:t>
            </a:r>
            <a:r>
              <a:rPr lang="en-US" sz="10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at the highest marginal band — and vary by autonomous region.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484584" y="3036689"/>
            <a:ext cx="3918585" cy="965002"/>
          </a:xfrm>
          <a:prstGeom prst="roundRect">
            <a:avLst>
              <a:gd name="adj" fmla="val 12915"/>
            </a:avLst>
          </a:prstGeom>
          <a:solidFill>
            <a:srgbClr val="961515">
              <a:alpha val="95000"/>
            </a:srgbClr>
          </a:solidFill>
          <a:ln w="1524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6" name="Shape 3"/>
          <p:cNvSpPr/>
          <p:nvPr/>
        </p:nvSpPr>
        <p:spPr>
          <a:xfrm>
            <a:off x="499824" y="3051929"/>
            <a:ext cx="553879" cy="934522"/>
          </a:xfrm>
          <a:prstGeom prst="roundRect">
            <a:avLst>
              <a:gd name="adj" fmla="val 19200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en-IE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131" y="3415308"/>
            <a:ext cx="207645" cy="20764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138238" y="3190399"/>
            <a:ext cx="1730931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Income Tax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1138238" y="3491270"/>
            <a:ext cx="3111222" cy="3567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Employment and pension income taxed progressively</a:t>
            </a:r>
            <a:endParaRPr lang="en-US" sz="1050" dirty="0"/>
          </a:p>
        </p:txBody>
      </p:sp>
      <p:sp>
        <p:nvSpPr>
          <p:cNvPr id="10" name="Shape 6"/>
          <p:cNvSpPr/>
          <p:nvPr/>
        </p:nvSpPr>
        <p:spPr>
          <a:xfrm>
            <a:off x="484584" y="4086225"/>
            <a:ext cx="3918585" cy="830818"/>
          </a:xfrm>
          <a:prstGeom prst="roundRect">
            <a:avLst>
              <a:gd name="adj" fmla="val 15001"/>
            </a:avLst>
          </a:prstGeom>
          <a:solidFill>
            <a:srgbClr val="961515">
              <a:alpha val="95000"/>
            </a:srgbClr>
          </a:solidFill>
          <a:ln w="1524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11" name="Shape 7"/>
          <p:cNvSpPr/>
          <p:nvPr/>
        </p:nvSpPr>
        <p:spPr>
          <a:xfrm>
            <a:off x="499824" y="4101465"/>
            <a:ext cx="553879" cy="800338"/>
          </a:xfrm>
          <a:prstGeom prst="roundRect">
            <a:avLst>
              <a:gd name="adj" fmla="val 19200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en-IE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9131" y="4397812"/>
            <a:ext cx="207645" cy="20764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138238" y="4239935"/>
            <a:ext cx="1730931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Rental Income</a:t>
            </a:r>
            <a:endParaRPr lang="en-US" sz="1350" dirty="0"/>
          </a:p>
        </p:txBody>
      </p:sp>
      <p:sp>
        <p:nvSpPr>
          <p:cNvPr id="14" name="Text 9"/>
          <p:cNvSpPr/>
          <p:nvPr/>
        </p:nvSpPr>
        <p:spPr>
          <a:xfrm>
            <a:off x="1138238" y="4540806"/>
            <a:ext cx="3111222" cy="178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Domestic and foreign rental earnings included</a:t>
            </a:r>
            <a:endParaRPr lang="en-US" sz="1050" dirty="0"/>
          </a:p>
        </p:txBody>
      </p:sp>
      <p:sp>
        <p:nvSpPr>
          <p:cNvPr id="15" name="Shape 10"/>
          <p:cNvSpPr/>
          <p:nvPr/>
        </p:nvSpPr>
        <p:spPr>
          <a:xfrm>
            <a:off x="484584" y="5001578"/>
            <a:ext cx="3918585" cy="965002"/>
          </a:xfrm>
          <a:prstGeom prst="roundRect">
            <a:avLst>
              <a:gd name="adj" fmla="val 12915"/>
            </a:avLst>
          </a:prstGeom>
          <a:solidFill>
            <a:srgbClr val="961515">
              <a:alpha val="95000"/>
            </a:srgbClr>
          </a:solidFill>
          <a:ln w="1524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16" name="Shape 11"/>
          <p:cNvSpPr/>
          <p:nvPr/>
        </p:nvSpPr>
        <p:spPr>
          <a:xfrm>
            <a:off x="499824" y="5016818"/>
            <a:ext cx="553879" cy="934522"/>
          </a:xfrm>
          <a:prstGeom prst="roundRect">
            <a:avLst>
              <a:gd name="adj" fmla="val 19200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en-IE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9131" y="5380196"/>
            <a:ext cx="207645" cy="20764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138238" y="5155287"/>
            <a:ext cx="1730931" cy="216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Inheritance Tax</a:t>
            </a:r>
            <a:endParaRPr lang="en-US" sz="1350" dirty="0"/>
          </a:p>
        </p:txBody>
      </p:sp>
      <p:sp>
        <p:nvSpPr>
          <p:cNvPr id="19" name="Text 13"/>
          <p:cNvSpPr/>
          <p:nvPr/>
        </p:nvSpPr>
        <p:spPr>
          <a:xfrm>
            <a:off x="1138238" y="5456158"/>
            <a:ext cx="3111222" cy="3567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Rates and exemptions vary significantly by region</a:t>
            </a:r>
            <a:endParaRPr lang="en-US" sz="1050" dirty="0"/>
          </a:p>
        </p:txBody>
      </p:sp>
      <p:sp>
        <p:nvSpPr>
          <p:cNvPr id="20" name="Text 14"/>
          <p:cNvSpPr/>
          <p:nvPr/>
        </p:nvSpPr>
        <p:spPr>
          <a:xfrm>
            <a:off x="4956096" y="3036689"/>
            <a:ext cx="3710940" cy="7134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Spain taxes all residents on their </a:t>
            </a:r>
            <a:r>
              <a:rPr lang="en-US" sz="105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worldwide assets</a:t>
            </a:r>
            <a:r>
              <a:rPr lang="en-US" sz="10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— at least initially. Expert financial advice can help you structure how you earn and report domestic and foreign-sourced income.</a:t>
            </a:r>
            <a:endParaRPr lang="en-US" sz="1050" dirty="0"/>
          </a:p>
        </p:txBody>
      </p:sp>
      <p:sp>
        <p:nvSpPr>
          <p:cNvPr id="21" name="Shape 15"/>
          <p:cNvSpPr/>
          <p:nvPr/>
        </p:nvSpPr>
        <p:spPr>
          <a:xfrm>
            <a:off x="4748451" y="3036689"/>
            <a:ext cx="15240" cy="713422"/>
          </a:xfrm>
          <a:prstGeom prst="rect">
            <a:avLst/>
          </a:prstGeom>
          <a:solidFill>
            <a:srgbClr val="910D0D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22" name="Text 16"/>
          <p:cNvSpPr/>
          <p:nvPr/>
        </p:nvSpPr>
        <p:spPr>
          <a:xfrm>
            <a:off x="4748451" y="3845123"/>
            <a:ext cx="3918585" cy="178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endParaRPr lang="en-US" sz="1050" dirty="0"/>
          </a:p>
        </p:txBody>
      </p:sp>
      <p:sp>
        <p:nvSpPr>
          <p:cNvPr id="23" name="Text 17"/>
          <p:cNvSpPr/>
          <p:nvPr/>
        </p:nvSpPr>
        <p:spPr>
          <a:xfrm>
            <a:off x="484584" y="6156603"/>
            <a:ext cx="8174831" cy="142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5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No.50457</a:t>
            </a:r>
            <a:endParaRPr lang="en-US" sz="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3913" y="648891"/>
            <a:ext cx="806172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0" dirty="0">
                <a:solidFill>
                  <a:srgbClr val="910D0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CHAPTER 3</a:t>
            </a:r>
            <a:endParaRPr lang="en-US" sz="1150" dirty="0"/>
          </a:p>
        </p:txBody>
      </p:sp>
      <p:sp>
        <p:nvSpPr>
          <p:cNvPr id="3" name="Text 1"/>
          <p:cNvSpPr/>
          <p:nvPr/>
        </p:nvSpPr>
        <p:spPr>
          <a:xfrm>
            <a:off x="823913" y="987862"/>
            <a:ext cx="9658112" cy="587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Transferring Your Irish Pension to Spain</a:t>
            </a:r>
            <a:endParaRPr lang="en-US" sz="3700" dirty="0"/>
          </a:p>
        </p:txBody>
      </p:sp>
      <p:sp>
        <p:nvSpPr>
          <p:cNvPr id="4" name="Text 2"/>
          <p:cNvSpPr/>
          <p:nvPr/>
        </p:nvSpPr>
        <p:spPr>
          <a:xfrm>
            <a:off x="823913" y="1809869"/>
            <a:ext cx="12982456" cy="550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Irish pension income for Spanish residents is generally taxable in Spain — not Ireland — under the Double Taxation Treaty. But the type of pension matters enormously.</a:t>
            </a:r>
            <a:endParaRPr lang="en-US" sz="1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605" y="2535912"/>
            <a:ext cx="3022044" cy="302204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385768" y="5752981"/>
            <a:ext cx="3073718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ARFs &amp; Retirement Bonds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23913" y="6140410"/>
            <a:ext cx="4197429" cy="1101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Not recognized as pensions in Spain. Taxed as salary on drawdown, potentially at 25% by Irish Revenue — requiring a refund claim from the Spanish Hacienda.</a:t>
            </a:r>
            <a:endParaRPr lang="en-US" sz="14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059" y="2535912"/>
            <a:ext cx="3022044" cy="302204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635704" y="5752981"/>
            <a:ext cx="3358753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Defined Benefit &amp; Annuities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5216366" y="6140410"/>
            <a:ext cx="4197429" cy="8258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Can be tax-efficient in Spain, but selecting the right provider is crucial to avoid common pitfalls when drawing monthly pension income.</a:t>
            </a:r>
            <a:endParaRPr lang="en-US" sz="14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6513" y="2535912"/>
            <a:ext cx="3022044" cy="302204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531554" y="5752981"/>
            <a:ext cx="2351842" cy="2938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Overseas Transfers</a:t>
            </a:r>
            <a:endParaRPr lang="en-US" sz="1850" dirty="0"/>
          </a:p>
        </p:txBody>
      </p:sp>
      <p:sp>
        <p:nvSpPr>
          <p:cNvPr id="13" name="Text 8"/>
          <p:cNvSpPr/>
          <p:nvPr/>
        </p:nvSpPr>
        <p:spPr>
          <a:xfrm>
            <a:off x="9608820" y="6140410"/>
            <a:ext cx="4197429" cy="8258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Must satisfy Irish Revenue's S.I. 716/2003 regulations. Currently eligible: Occupational DC schemes and Executive Pension plans.</a:t>
            </a:r>
            <a:endParaRPr lang="en-US" sz="1450" dirty="0"/>
          </a:p>
        </p:txBody>
      </p:sp>
      <p:sp>
        <p:nvSpPr>
          <p:cNvPr id="14" name="Text 9"/>
          <p:cNvSpPr/>
          <p:nvPr/>
        </p:nvSpPr>
        <p:spPr>
          <a:xfrm>
            <a:off x="823913" y="7416998"/>
            <a:ext cx="12982456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No.50457</a:t>
            </a:r>
            <a:endParaRPr lang="en-US" sz="11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55552"/>
            <a:ext cx="105968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Factors That Affect Your Pension Tax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1795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 tax you ultimately pay on pension income in Spain depends on multiple interconnected factors. Understanding these early helps you make smarter decisions.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698915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5493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Regional Tax Rules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5039797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Each of Spain's 17 regions sets its own rates and reliefs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5893" y="3698915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4549378"/>
            <a:ext cx="318658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Income vs. Lump Sum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5039797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Drawing pension as regular income versus a one-time lump sum changes the tax treatment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77995" y="3698915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7995" y="45493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Modelo 720 Rules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77995" y="5039797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Your total worldwide assets must be reported and may affect your overall tax position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793790" y="6383655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No.50457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3913" y="634841"/>
            <a:ext cx="10161270" cy="587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Irish Rental Income: What You Must Know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13" y="1632347"/>
            <a:ext cx="4975503" cy="49755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3913" y="6783348"/>
            <a:ext cx="8277939" cy="275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9568339" y="2282071"/>
            <a:ext cx="4245531" cy="1101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If you retain Irish property, rental income </a:t>
            </a:r>
            <a:r>
              <a:rPr lang="en-US" sz="145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remains taxable in Ireland</a:t>
            </a: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regardless of your residency status. You must file an Irish tax return every year.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9568339" y="3523536"/>
            <a:ext cx="4245531" cy="1101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 good news? Under the </a:t>
            </a:r>
            <a:r>
              <a:rPr lang="en-US" sz="145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Double Tax Agreement</a:t>
            </a: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you can offset Irish tax paid against any Spanish tax liability on the same rental income — avoiding double taxation.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9568339" y="4800124"/>
            <a:ext cx="4245531" cy="1538526"/>
          </a:xfrm>
          <a:prstGeom prst="roundRect">
            <a:avLst>
              <a:gd name="adj" fmla="val 11006"/>
            </a:avLst>
          </a:prstGeom>
          <a:solidFill>
            <a:srgbClr val="460606"/>
          </a:solidFill>
          <a:ln/>
        </p:spPr>
        <p:txBody>
          <a:bodyPr/>
          <a:lstStyle/>
          <a:p>
            <a:endParaRPr lang="en-IE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458" y="5076349"/>
            <a:ext cx="235148" cy="18811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179725" y="5003125"/>
            <a:ext cx="3446026" cy="1101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Property income may form a significant part of your retirement plan. Coordinate reporting in both countries with professional guidance.</a:t>
            </a:r>
            <a:endParaRPr lang="en-US" sz="1450" dirty="0"/>
          </a:p>
        </p:txBody>
      </p:sp>
      <p:sp>
        <p:nvSpPr>
          <p:cNvPr id="10" name="Text 6"/>
          <p:cNvSpPr/>
          <p:nvPr/>
        </p:nvSpPr>
        <p:spPr>
          <a:xfrm>
            <a:off x="823913" y="7374493"/>
            <a:ext cx="12982456" cy="220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5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No.50457</a:t>
            </a:r>
            <a:endParaRPr lang="en-US" sz="11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1279</Words>
  <Application>Microsoft Office PowerPoint</Application>
  <PresentationFormat>Custom</PresentationFormat>
  <Paragraphs>133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Noto Serif SC Bold</vt:lpstr>
      <vt:lpstr>Geist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Adrian O'Farrell</cp:lastModifiedBy>
  <cp:revision>4</cp:revision>
  <dcterms:created xsi:type="dcterms:W3CDTF">2026-03-03T15:50:54Z</dcterms:created>
  <dcterms:modified xsi:type="dcterms:W3CDTF">2026-03-04T08:46:17Z</dcterms:modified>
</cp:coreProperties>
</file>