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Geist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1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32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910D0D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478637" y="563166"/>
            <a:ext cx="2385774" cy="362545"/>
          </a:xfrm>
          <a:prstGeom prst="roundRect">
            <a:avLst>
              <a:gd name="adj" fmla="val 40671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3" name="Text 1"/>
          <p:cNvSpPr/>
          <p:nvPr/>
        </p:nvSpPr>
        <p:spPr>
          <a:xfrm>
            <a:off x="1601510" y="624602"/>
            <a:ext cx="2140029" cy="239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GREEK RETIREMENT SLIDES</a:t>
            </a:r>
            <a:endParaRPr lang="en-US" sz="1250" dirty="0"/>
          </a:p>
        </p:txBody>
      </p:sp>
      <p:sp>
        <p:nvSpPr>
          <p:cNvPr id="4" name="Shape 2"/>
          <p:cNvSpPr/>
          <p:nvPr/>
        </p:nvSpPr>
        <p:spPr>
          <a:xfrm>
            <a:off x="3966805" y="563166"/>
            <a:ext cx="245745" cy="362545"/>
          </a:xfrm>
          <a:prstGeom prst="roundRect">
            <a:avLst>
              <a:gd name="adj" fmla="val 60001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637" y="1307902"/>
            <a:ext cx="6438781" cy="3621762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624" y="1307902"/>
            <a:ext cx="2992160" cy="29921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78637" y="5375553"/>
            <a:ext cx="11603712" cy="639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Retiring to Greece: A Guide for Irish Retirees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478637" y="6270308"/>
            <a:ext cx="11673126" cy="299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Your Path to Mediterranean Living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478637" y="6761083"/>
            <a:ext cx="11673126" cy="239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0219" y="840462"/>
            <a:ext cx="5716191" cy="714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5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Why Greece?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7888" y="866894"/>
            <a:ext cx="2159794" cy="215979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800219" y="3502938"/>
            <a:ext cx="6409134" cy="1684020"/>
          </a:xfrm>
          <a:prstGeom prst="roundRect">
            <a:avLst>
              <a:gd name="adj" fmla="val 3258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5" name="Text 2"/>
          <p:cNvSpPr/>
          <p:nvPr/>
        </p:nvSpPr>
        <p:spPr>
          <a:xfrm>
            <a:off x="1036439" y="3739158"/>
            <a:ext cx="3411141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🇪🇺 EU Residency Rights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36439" y="4246364"/>
            <a:ext cx="5936694" cy="704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As an EU citizen, simply register locally for hassle-free residency.</a:t>
            </a:r>
            <a:endParaRPr lang="en-US" sz="1800" dirty="0"/>
          </a:p>
        </p:txBody>
      </p:sp>
      <p:sp>
        <p:nvSpPr>
          <p:cNvPr id="7" name="Shape 4"/>
          <p:cNvSpPr/>
          <p:nvPr/>
        </p:nvSpPr>
        <p:spPr>
          <a:xfrm>
            <a:off x="7421047" y="3502938"/>
            <a:ext cx="6409134" cy="1684020"/>
          </a:xfrm>
          <a:prstGeom prst="roundRect">
            <a:avLst>
              <a:gd name="adj" fmla="val 3258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8" name="Text 5"/>
          <p:cNvSpPr/>
          <p:nvPr/>
        </p:nvSpPr>
        <p:spPr>
          <a:xfrm>
            <a:off x="7657267" y="3739158"/>
            <a:ext cx="2858095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💶 7% Flat Tax</a:t>
            </a: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57267" y="4246364"/>
            <a:ext cx="5936694" cy="704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Benefit from a low 7% flat tax on all foreign income for up to 15 years.</a:t>
            </a:r>
            <a:endParaRPr lang="en-US" sz="1800" dirty="0"/>
          </a:p>
        </p:txBody>
      </p:sp>
      <p:sp>
        <p:nvSpPr>
          <p:cNvPr id="10" name="Shape 7"/>
          <p:cNvSpPr/>
          <p:nvPr/>
        </p:nvSpPr>
        <p:spPr>
          <a:xfrm>
            <a:off x="800219" y="5398651"/>
            <a:ext cx="6409134" cy="1684020"/>
          </a:xfrm>
          <a:prstGeom prst="roundRect">
            <a:avLst>
              <a:gd name="adj" fmla="val 3258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1" name="Text 8"/>
          <p:cNvSpPr/>
          <p:nvPr/>
        </p:nvSpPr>
        <p:spPr>
          <a:xfrm>
            <a:off x="1036439" y="5634871"/>
            <a:ext cx="3170515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🏥 </a:t>
            </a:r>
            <a:r>
              <a:rPr lang="en-IE" sz="2400" b="1" dirty="0">
                <a:latin typeface="Arial" panose="020B0604020202020204" pitchFamily="34" charset="0"/>
                <a:cs typeface="Arial" panose="020B0604020202020204" pitchFamily="34" charset="0"/>
              </a:rPr>
              <a:t>Quality Healthcare</a:t>
            </a:r>
          </a:p>
          <a:p>
            <a:pPr marL="0" indent="0" algn="l">
              <a:lnSpc>
                <a:spcPts val="2800"/>
              </a:lnSpc>
              <a:buNone/>
            </a:pP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6439" y="6142077"/>
            <a:ext cx="5936694" cy="704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Access modern, affordable private healthcare with English-speaking professionals.</a:t>
            </a:r>
            <a:endParaRPr lang="en-US" sz="1800" dirty="0"/>
          </a:p>
        </p:txBody>
      </p:sp>
      <p:sp>
        <p:nvSpPr>
          <p:cNvPr id="13" name="Shape 10"/>
          <p:cNvSpPr/>
          <p:nvPr/>
        </p:nvSpPr>
        <p:spPr>
          <a:xfrm>
            <a:off x="7421047" y="5398651"/>
            <a:ext cx="6409134" cy="1684020"/>
          </a:xfrm>
          <a:prstGeom prst="roundRect">
            <a:avLst>
              <a:gd name="adj" fmla="val 32586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4" name="Text 11"/>
          <p:cNvSpPr/>
          <p:nvPr/>
        </p:nvSpPr>
        <p:spPr>
          <a:xfrm>
            <a:off x="7657267" y="5634871"/>
            <a:ext cx="2973943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☀️ </a:t>
            </a:r>
            <a:r>
              <a:rPr lang="en-IE" sz="2400" b="1" dirty="0">
                <a:latin typeface="Arial" panose="020B0604020202020204" pitchFamily="34" charset="0"/>
                <a:cs typeface="Arial" panose="020B0604020202020204" pitchFamily="34" charset="0"/>
              </a:rPr>
              <a:t>Affordable Living</a:t>
            </a:r>
          </a:p>
          <a:p>
            <a:pPr marL="0" indent="0" algn="l">
              <a:lnSpc>
                <a:spcPts val="2800"/>
              </a:lnSpc>
              <a:buNone/>
            </a:pPr>
            <a:endParaRPr lang="en-US"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657267" y="6142077"/>
            <a:ext cx="5936694" cy="563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Enjoy a comfortable Mediterranean lifestyle for approximately €2,000/month.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800219" y="7320796"/>
            <a:ext cx="13029962" cy="281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8794" y="879872"/>
            <a:ext cx="8570714" cy="739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Ready to Start Your Journey?</a:t>
            </a:r>
            <a:endParaRPr lang="en-US" sz="4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817" y="908328"/>
            <a:ext cx="2132409" cy="213240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83958" y="3807262"/>
            <a:ext cx="12617648" cy="371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best time to start planning your retirement in Greece was yesterday. The second best time is today.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28794" y="3551753"/>
            <a:ext cx="30480" cy="882134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6" name="Shape 3"/>
          <p:cNvSpPr/>
          <p:nvPr/>
        </p:nvSpPr>
        <p:spPr>
          <a:xfrm>
            <a:off x="828794" y="4689396"/>
            <a:ext cx="6372820" cy="1782723"/>
          </a:xfrm>
          <a:prstGeom prst="roundRect">
            <a:avLst>
              <a:gd name="adj" fmla="val 8207"/>
            </a:avLst>
          </a:prstGeom>
          <a:solidFill>
            <a:srgbClr val="CCCCCC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7" name="Shape 4"/>
          <p:cNvSpPr/>
          <p:nvPr/>
        </p:nvSpPr>
        <p:spPr>
          <a:xfrm>
            <a:off x="798314" y="4689396"/>
            <a:ext cx="121920" cy="1782723"/>
          </a:xfrm>
          <a:prstGeom prst="roundRect">
            <a:avLst>
              <a:gd name="adj" fmla="val 174805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8" name="Text 5"/>
          <p:cNvSpPr/>
          <p:nvPr/>
        </p:nvSpPr>
        <p:spPr>
          <a:xfrm>
            <a:off x="1187410" y="4956572"/>
            <a:ext cx="2960013" cy="369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Seek Expert Advice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87410" y="5462707"/>
            <a:ext cx="5747028" cy="742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Consult tax and legal professionals specializing in Irish-Greek retirement planning.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7428667" y="4689396"/>
            <a:ext cx="6372939" cy="1782723"/>
          </a:xfrm>
          <a:prstGeom prst="roundRect">
            <a:avLst>
              <a:gd name="adj" fmla="val 8207"/>
            </a:avLst>
          </a:prstGeom>
          <a:solidFill>
            <a:srgbClr val="CCCCCC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1" name="Shape 8"/>
          <p:cNvSpPr/>
          <p:nvPr/>
        </p:nvSpPr>
        <p:spPr>
          <a:xfrm>
            <a:off x="7398187" y="4689396"/>
            <a:ext cx="121920" cy="1782723"/>
          </a:xfrm>
          <a:prstGeom prst="roundRect">
            <a:avLst>
              <a:gd name="adj" fmla="val 174805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2" name="Text 9"/>
          <p:cNvSpPr/>
          <p:nvPr/>
        </p:nvSpPr>
        <p:spPr>
          <a:xfrm>
            <a:off x="7787283" y="4956572"/>
            <a:ext cx="2960013" cy="369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Take Action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787283" y="5462707"/>
            <a:ext cx="5747147" cy="742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Book a scouting trip or attend an information session to begin your journey.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828794" y="6727627"/>
            <a:ext cx="12972812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Disclaimer: This guide is for informational purposes only. Consult qualified professionals for tailored advice.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828794" y="7279958"/>
            <a:ext cx="12972812" cy="296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149352" y="1228473"/>
            <a:ext cx="5674281" cy="726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00"/>
              </a:lnSpc>
              <a:buNone/>
            </a:pPr>
            <a:r>
              <a:rPr lang="en-US" sz="4550" b="1" dirty="0">
                <a:solidFill>
                  <a:srgbClr val="FFFFFF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Summary</a:t>
            </a:r>
            <a:endParaRPr lang="en-US" sz="4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149352" y="2174663"/>
            <a:ext cx="5674281" cy="2114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Attractive lifestyle opportunity for 15 years</a:t>
            </a:r>
            <a:endParaRPr lang="en-US" sz="180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Significant cost of living savings for Irish retirees</a:t>
            </a:r>
            <a:endParaRPr lang="en-US" sz="180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 requirement to buy a property, rental suffice</a:t>
            </a:r>
            <a:endParaRPr lang="en-US" sz="180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Very affordable cost of living v Ireland</a:t>
            </a:r>
            <a:endParaRPr lang="en-US" sz="1800" dirty="0"/>
          </a:p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8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Historic locations abound and mild Winters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814268" y="6653570"/>
            <a:ext cx="1300186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814268" y="7261622"/>
            <a:ext cx="13001863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450" dirty="0"/>
          </a:p>
        </p:txBody>
      </p:sp>
      <p:pic>
        <p:nvPicPr>
          <p:cNvPr id="8" name="Picture 7" descr="A logo with red text&#10;&#10;AI-generated content may be incorrect.">
            <a:extLst>
              <a:ext uri="{FF2B5EF4-FFF2-40B4-BE49-F238E27FC236}">
                <a16:creationId xmlns:a16="http://schemas.microsoft.com/office/drawing/2014/main" id="{6B2758B7-C3F7-8548-0BFB-00AEBE15A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68" y="1368868"/>
            <a:ext cx="6129302" cy="4018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305997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IE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Disclaimer</a:t>
            </a:r>
          </a:p>
        </p:txBody>
      </p:sp>
      <p:sp>
        <p:nvSpPr>
          <p:cNvPr id="3" name="Text 1"/>
          <p:cNvSpPr/>
          <p:nvPr/>
        </p:nvSpPr>
        <p:spPr>
          <a:xfrm>
            <a:off x="864037" y="2571274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information contained in this presentation is for general information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4037" y="3243977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Purposes only and reflects views as at the date of the webinar.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64037" y="3916680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It does not constitute taxation, legal, or financial advice and should not be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64037" y="4589383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relied upon as such. Attendees should seek independent professional advice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64037" y="5262086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based on their individual circumstances before making any decisions.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864037" y="5934789"/>
            <a:ext cx="129023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864037" y="6607492"/>
            <a:ext cx="12902327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i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05426" y="877610"/>
            <a:ext cx="5096232" cy="636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What We'll Cover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6401" y="898684"/>
            <a:ext cx="1540193" cy="15401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05426" y="2817495"/>
            <a:ext cx="20383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505426" y="3141107"/>
            <a:ext cx="5725597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6" name="Text 3"/>
          <p:cNvSpPr/>
          <p:nvPr/>
        </p:nvSpPr>
        <p:spPr>
          <a:xfrm>
            <a:off x="1505426" y="3288744"/>
            <a:ext cx="266057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EU Residency Rights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399258" y="2817495"/>
            <a:ext cx="20383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399258" y="3141107"/>
            <a:ext cx="5725716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9" name="Text 6"/>
          <p:cNvSpPr/>
          <p:nvPr/>
        </p:nvSpPr>
        <p:spPr>
          <a:xfrm>
            <a:off x="7399258" y="3288744"/>
            <a:ext cx="4229933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Getting Your Greek Tax ID (AFM)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505426" y="3928348"/>
            <a:ext cx="20383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505426" y="4251960"/>
            <a:ext cx="5725597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2" name="Text 9"/>
          <p:cNvSpPr/>
          <p:nvPr/>
        </p:nvSpPr>
        <p:spPr>
          <a:xfrm>
            <a:off x="1505426" y="4399598"/>
            <a:ext cx="2548057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IE" sz="2000" b="1" dirty="0"/>
              <a:t>7% Flat Tax Benefit</a:t>
            </a:r>
          </a:p>
        </p:txBody>
      </p:sp>
      <p:sp>
        <p:nvSpPr>
          <p:cNvPr id="13" name="Text 10"/>
          <p:cNvSpPr/>
          <p:nvPr/>
        </p:nvSpPr>
        <p:spPr>
          <a:xfrm>
            <a:off x="7399258" y="3928348"/>
            <a:ext cx="20383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399258" y="4251960"/>
            <a:ext cx="5725716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5" name="Text 12"/>
          <p:cNvSpPr/>
          <p:nvPr/>
        </p:nvSpPr>
        <p:spPr>
          <a:xfrm>
            <a:off x="7399258" y="4399598"/>
            <a:ext cx="3264218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Qualifying Requirements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505426" y="5039201"/>
            <a:ext cx="20383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1505426" y="5362813"/>
            <a:ext cx="5725597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8" name="Text 15"/>
          <p:cNvSpPr/>
          <p:nvPr/>
        </p:nvSpPr>
        <p:spPr>
          <a:xfrm>
            <a:off x="1505426" y="5510451"/>
            <a:ext cx="2548057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Healthcare Options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399258" y="5039201"/>
            <a:ext cx="20383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06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7399258" y="5362813"/>
            <a:ext cx="5725716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1" name="Text 18"/>
          <p:cNvSpPr/>
          <p:nvPr/>
        </p:nvSpPr>
        <p:spPr>
          <a:xfrm>
            <a:off x="7399258" y="5510451"/>
            <a:ext cx="2548057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Cost of Living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1505426" y="6150054"/>
            <a:ext cx="20383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07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20"/>
          <p:cNvSpPr/>
          <p:nvPr/>
        </p:nvSpPr>
        <p:spPr>
          <a:xfrm>
            <a:off x="1505426" y="6473666"/>
            <a:ext cx="5725597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4" name="Text 21"/>
          <p:cNvSpPr/>
          <p:nvPr/>
        </p:nvSpPr>
        <p:spPr>
          <a:xfrm>
            <a:off x="1505426" y="6621304"/>
            <a:ext cx="2601039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Planning Your Move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399258" y="6150054"/>
            <a:ext cx="203835" cy="254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08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3"/>
          <p:cNvSpPr/>
          <p:nvPr/>
        </p:nvSpPr>
        <p:spPr>
          <a:xfrm>
            <a:off x="7399258" y="6473666"/>
            <a:ext cx="5725716" cy="2286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7" name="Text 24"/>
          <p:cNvSpPr/>
          <p:nvPr/>
        </p:nvSpPr>
        <p:spPr>
          <a:xfrm>
            <a:off x="7399258" y="6621304"/>
            <a:ext cx="3074432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IE" sz="2000" b="1" dirty="0">
                <a:latin typeface="Arial" panose="020B0604020202020204" pitchFamily="34" charset="0"/>
                <a:cs typeface="Arial" panose="020B0604020202020204" pitchFamily="34" charset="0"/>
              </a:rPr>
              <a:t>Summary: Why Greece?</a:t>
            </a:r>
          </a:p>
        </p:txBody>
      </p:sp>
      <p:sp>
        <p:nvSpPr>
          <p:cNvPr id="28" name="Text 25"/>
          <p:cNvSpPr/>
          <p:nvPr/>
        </p:nvSpPr>
        <p:spPr>
          <a:xfrm>
            <a:off x="1505426" y="7281982"/>
            <a:ext cx="11619548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5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1920121"/>
            <a:ext cx="6445091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EU Residency Rights</a:t>
            </a:r>
            <a:endParaRPr lang="en-US" sz="4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5269" y="1950958"/>
            <a:ext cx="2098596" cy="209859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4604861"/>
            <a:ext cx="12902327" cy="1357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Irish citizens enjoy full EU freedom of movement rights within the EU.</a:t>
            </a:r>
            <a:endParaRPr lang="en-US" sz="1900" dirty="0"/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 visa or formal residence permit is required to retire in Greece.</a:t>
            </a:r>
            <a:endParaRPr lang="en-US" sz="1900" dirty="0"/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 simple local registration with authorities is needed to access services like healthcare, banking, and tax.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64037" y="6240304"/>
            <a:ext cx="12902327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0700" y="894278"/>
            <a:ext cx="9967793" cy="750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Getting Your Greek Tax ID (AFM)</a:t>
            </a:r>
            <a:endParaRPr lang="en-US" sz="4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340" y="923449"/>
            <a:ext cx="2120979" cy="21209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40700" y="3570208"/>
            <a:ext cx="12948999" cy="758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</a:t>
            </a:r>
            <a:r>
              <a:rPr lang="en-US" sz="1850" b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AFM (Arithmos Forologikou Mitroou)</a:t>
            </a:r>
            <a:r>
              <a:rPr lang="en-US" sz="18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is your essential Greek Tax Identification Number for financial life in Greece.</a:t>
            </a:r>
            <a:endParaRPr lang="en-US" sz="18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700" y="4591526"/>
            <a:ext cx="600432" cy="60043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733193" y="4591526"/>
            <a:ext cx="3002637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What Is the AFM?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733193" y="5106948"/>
            <a:ext cx="3229094" cy="1896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Greece's unique tax ID, similar to Ireland's PPS number, essential for all financial and administrative dealings.</a:t>
            </a:r>
            <a:endParaRPr lang="en-US" sz="18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54347" y="4591526"/>
            <a:ext cx="600432" cy="60043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46840" y="4591526"/>
            <a:ext cx="3002637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Why You Need It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6146840" y="5106948"/>
            <a:ext cx="3229094" cy="1137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Required for banking, property, taxes, utilities, and public services.</a:t>
            </a:r>
            <a:endParaRPr lang="en-US" sz="18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67994" y="4591526"/>
            <a:ext cx="600432" cy="60043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560487" y="4591526"/>
            <a:ext cx="3002637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How to Apply</a:t>
            </a:r>
            <a:endParaRPr lang="en-US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0560487" y="5106948"/>
            <a:ext cx="3229213" cy="1213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Apply at your local tax office (DOY) with your passport, proof of address, and application. A tax advisor can assist.</a:t>
            </a:r>
            <a:endParaRPr lang="en-US" sz="1500" dirty="0"/>
          </a:p>
        </p:txBody>
      </p:sp>
      <p:sp>
        <p:nvSpPr>
          <p:cNvPr id="14" name="Text 8"/>
          <p:cNvSpPr/>
          <p:nvPr/>
        </p:nvSpPr>
        <p:spPr>
          <a:xfrm>
            <a:off x="840700" y="7265908"/>
            <a:ext cx="12948999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64037" y="1211461"/>
            <a:ext cx="1769150" cy="464106"/>
          </a:xfrm>
          <a:prstGeom prst="roundRect">
            <a:avLst>
              <a:gd name="adj" fmla="val 38301"/>
            </a:avLst>
          </a:prstGeom>
          <a:solidFill>
            <a:srgbClr val="CCFFEF"/>
          </a:solidFill>
          <a:ln/>
        </p:spPr>
        <p:txBody>
          <a:bodyPr/>
          <a:lstStyle/>
          <a:p>
            <a:endParaRPr lang="en-IE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150" y="1344811"/>
            <a:ext cx="197406" cy="19740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08259" y="1285518"/>
            <a:ext cx="1176814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KEY BENEFIT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864037" y="1774269"/>
            <a:ext cx="10201394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7% Flat Tax on Retirement Income</a:t>
            </a:r>
            <a:endParaRPr lang="en-US" sz="4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5269" y="1211461"/>
            <a:ext cx="2098596" cy="2098596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864037" y="3865364"/>
            <a:ext cx="4136231" cy="2243138"/>
          </a:xfrm>
          <a:prstGeom prst="roundRect">
            <a:avLst>
              <a:gd name="adj" fmla="val 9906"/>
            </a:avLst>
          </a:prstGeom>
          <a:solidFill>
            <a:srgbClr val="D1EFE4"/>
          </a:solidFill>
          <a:ln w="1524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8" name="Text 4"/>
          <p:cNvSpPr/>
          <p:nvPr/>
        </p:nvSpPr>
        <p:spPr>
          <a:xfrm>
            <a:off x="1126093" y="412742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IE" sz="2400" b="1" dirty="0">
                <a:latin typeface="Arial" panose="020B0604020202020204" pitchFamily="34" charset="0"/>
                <a:cs typeface="Arial" panose="020B0604020202020204" pitchFamily="34" charset="0"/>
              </a:rPr>
              <a:t>7% Flat Tax Rate</a:t>
            </a:r>
          </a:p>
        </p:txBody>
      </p:sp>
      <p:sp>
        <p:nvSpPr>
          <p:cNvPr id="9" name="Text 5"/>
          <p:cNvSpPr/>
          <p:nvPr/>
        </p:nvSpPr>
        <p:spPr>
          <a:xfrm>
            <a:off x="1126093" y="4661297"/>
            <a:ext cx="3612118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Enjoy a 7% flat tax rate on all pension and foreign-sourced income.</a:t>
            </a:r>
            <a:endParaRPr lang="en-US" sz="1900" dirty="0"/>
          </a:p>
        </p:txBody>
      </p:sp>
      <p:sp>
        <p:nvSpPr>
          <p:cNvPr id="10" name="Shape 6"/>
          <p:cNvSpPr/>
          <p:nvPr/>
        </p:nvSpPr>
        <p:spPr>
          <a:xfrm>
            <a:off x="5247084" y="3865364"/>
            <a:ext cx="4136231" cy="2243138"/>
          </a:xfrm>
          <a:prstGeom prst="roundRect">
            <a:avLst>
              <a:gd name="adj" fmla="val 9906"/>
            </a:avLst>
          </a:prstGeom>
          <a:solidFill>
            <a:srgbClr val="D1EFE4"/>
          </a:solidFill>
          <a:ln w="1524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1" name="Text 7"/>
          <p:cNvSpPr/>
          <p:nvPr/>
        </p:nvSpPr>
        <p:spPr>
          <a:xfrm>
            <a:off x="5509141" y="412742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15 Year Duration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509141" y="4661297"/>
            <a:ext cx="361211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Benefit from this favorable rate for up to 15 years.</a:t>
            </a:r>
            <a:endParaRPr lang="en-US" sz="1900" dirty="0"/>
          </a:p>
        </p:txBody>
      </p:sp>
      <p:sp>
        <p:nvSpPr>
          <p:cNvPr id="13" name="Shape 9"/>
          <p:cNvSpPr/>
          <p:nvPr/>
        </p:nvSpPr>
        <p:spPr>
          <a:xfrm>
            <a:off x="9630132" y="3865364"/>
            <a:ext cx="4136231" cy="2243138"/>
          </a:xfrm>
          <a:prstGeom prst="roundRect">
            <a:avLst>
              <a:gd name="adj" fmla="val 9906"/>
            </a:avLst>
          </a:prstGeom>
          <a:solidFill>
            <a:srgbClr val="D1EFE4"/>
          </a:solidFill>
          <a:ln w="1524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IE"/>
          </a:p>
        </p:txBody>
      </p:sp>
      <p:sp>
        <p:nvSpPr>
          <p:cNvPr id="14" name="Text 10"/>
          <p:cNvSpPr/>
          <p:nvPr/>
        </p:nvSpPr>
        <p:spPr>
          <a:xfrm>
            <a:off x="9892189" y="4127421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Double Tax Treaty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9892189" y="4661297"/>
            <a:ext cx="3612118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Avoid double taxation thanks to the Ireland-Greece treaty.</a:t>
            </a:r>
            <a:endParaRPr lang="en-US" sz="1900" dirty="0"/>
          </a:p>
        </p:txBody>
      </p:sp>
      <p:sp>
        <p:nvSpPr>
          <p:cNvPr id="16" name="Text 12"/>
          <p:cNvSpPr/>
          <p:nvPr/>
        </p:nvSpPr>
        <p:spPr>
          <a:xfrm>
            <a:off x="864037" y="6386155"/>
            <a:ext cx="12902327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Qualify the year after application due to Ireland's double taxation agreement.</a:t>
            </a:r>
            <a:endParaRPr lang="en-US" sz="1900" dirty="0"/>
          </a:p>
        </p:txBody>
      </p:sp>
      <p:sp>
        <p:nvSpPr>
          <p:cNvPr id="17" name="Text 13"/>
          <p:cNvSpPr/>
          <p:nvPr/>
        </p:nvSpPr>
        <p:spPr>
          <a:xfrm>
            <a:off x="864037" y="6979801"/>
            <a:ext cx="12902327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5583" y="833795"/>
            <a:ext cx="10010537" cy="708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How to Qualify for the 7% Tax Rate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0741" y="859869"/>
            <a:ext cx="2141458" cy="21414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55583" y="3469481"/>
            <a:ext cx="12919115" cy="347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 take advantage of this highly favorable tax regime, Irish retirees must meet a few straightforward conditions: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855583" y="4391263"/>
            <a:ext cx="4167664" cy="2700218"/>
          </a:xfrm>
          <a:prstGeom prst="roundRect">
            <a:avLst>
              <a:gd name="adj" fmla="val 5418"/>
            </a:avLst>
          </a:prstGeom>
          <a:solidFill>
            <a:srgbClr val="CCCCCC">
              <a:alpha val="95000"/>
            </a:srgbClr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6" name="Shape 3"/>
          <p:cNvSpPr/>
          <p:nvPr/>
        </p:nvSpPr>
        <p:spPr>
          <a:xfrm>
            <a:off x="855583" y="4360783"/>
            <a:ext cx="4167664" cy="121920"/>
          </a:xfrm>
          <a:prstGeom prst="roundRect">
            <a:avLst>
              <a:gd name="adj" fmla="val 167312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7" name="Shape 4"/>
          <p:cNvSpPr/>
          <p:nvPr/>
        </p:nvSpPr>
        <p:spPr>
          <a:xfrm>
            <a:off x="2599492" y="4051340"/>
            <a:ext cx="679847" cy="679847"/>
          </a:xfrm>
          <a:prstGeom prst="roundRect">
            <a:avLst>
              <a:gd name="adj" fmla="val 134501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8" name="Text 5"/>
          <p:cNvSpPr/>
          <p:nvPr/>
        </p:nvSpPr>
        <p:spPr>
          <a:xfrm>
            <a:off x="2803446" y="4221242"/>
            <a:ext cx="271939" cy="339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112639" y="4957882"/>
            <a:ext cx="3910608" cy="7084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No Prior Greek Tax Residency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112639" y="5791081"/>
            <a:ext cx="3653552" cy="1043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Not a Greek tax resident in the </a:t>
            </a:r>
            <a:r>
              <a:rPr lang="en-US" sz="1750" b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five years prior</a:t>
            </a: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to your relocation application.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5231249" y="4391263"/>
            <a:ext cx="4167664" cy="2700218"/>
          </a:xfrm>
          <a:prstGeom prst="roundRect">
            <a:avLst>
              <a:gd name="adj" fmla="val 5418"/>
            </a:avLst>
          </a:prstGeom>
          <a:solidFill>
            <a:srgbClr val="CCCCCC">
              <a:alpha val="95000"/>
            </a:srgbClr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2" name="Shape 9"/>
          <p:cNvSpPr/>
          <p:nvPr/>
        </p:nvSpPr>
        <p:spPr>
          <a:xfrm>
            <a:off x="5231249" y="4360783"/>
            <a:ext cx="4167664" cy="121920"/>
          </a:xfrm>
          <a:prstGeom prst="roundRect">
            <a:avLst>
              <a:gd name="adj" fmla="val 167312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3" name="Shape 10"/>
          <p:cNvSpPr/>
          <p:nvPr/>
        </p:nvSpPr>
        <p:spPr>
          <a:xfrm>
            <a:off x="6975158" y="4051340"/>
            <a:ext cx="679847" cy="679847"/>
          </a:xfrm>
          <a:prstGeom prst="roundRect">
            <a:avLst>
              <a:gd name="adj" fmla="val 134501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4" name="Text 11"/>
          <p:cNvSpPr/>
          <p:nvPr/>
        </p:nvSpPr>
        <p:spPr>
          <a:xfrm>
            <a:off x="7179112" y="4221242"/>
            <a:ext cx="271939" cy="339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5488305" y="4957882"/>
            <a:ext cx="3333869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183-Day Minimum Stay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5488305" y="5436870"/>
            <a:ext cx="3653552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Spend a minimum of </a:t>
            </a:r>
            <a:r>
              <a:rPr lang="en-US" sz="1750" b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183 days per year in Greece</a:t>
            </a: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9606915" y="4391263"/>
            <a:ext cx="4167664" cy="2700218"/>
          </a:xfrm>
          <a:prstGeom prst="roundRect">
            <a:avLst>
              <a:gd name="adj" fmla="val 5418"/>
            </a:avLst>
          </a:prstGeom>
          <a:solidFill>
            <a:srgbClr val="CCCCCC">
              <a:alpha val="95000"/>
            </a:srgbClr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8" name="Shape 15"/>
          <p:cNvSpPr/>
          <p:nvPr/>
        </p:nvSpPr>
        <p:spPr>
          <a:xfrm>
            <a:off x="9606915" y="4360783"/>
            <a:ext cx="4167664" cy="121920"/>
          </a:xfrm>
          <a:prstGeom prst="roundRect">
            <a:avLst>
              <a:gd name="adj" fmla="val 167312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9" name="Shape 16"/>
          <p:cNvSpPr/>
          <p:nvPr/>
        </p:nvSpPr>
        <p:spPr>
          <a:xfrm>
            <a:off x="11350823" y="4051340"/>
            <a:ext cx="679847" cy="679847"/>
          </a:xfrm>
          <a:prstGeom prst="roundRect">
            <a:avLst>
              <a:gd name="adj" fmla="val 134501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20" name="Text 17"/>
          <p:cNvSpPr/>
          <p:nvPr/>
        </p:nvSpPr>
        <p:spPr>
          <a:xfrm>
            <a:off x="11554777" y="4221242"/>
            <a:ext cx="271939" cy="339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100" dirty="0"/>
          </a:p>
        </p:txBody>
      </p:sp>
      <p:sp>
        <p:nvSpPr>
          <p:cNvPr id="21" name="Text 18"/>
          <p:cNvSpPr/>
          <p:nvPr/>
        </p:nvSpPr>
        <p:spPr>
          <a:xfrm>
            <a:off x="9863971" y="4957882"/>
            <a:ext cx="3236714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Property Requirement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9863971" y="5436870"/>
            <a:ext cx="3653552" cy="556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Rent or buy a property</a:t>
            </a:r>
            <a:r>
              <a:rPr lang="en-US" sz="14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in Greece (no minimum investment threshold).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855583" y="7325558"/>
            <a:ext cx="12919115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6898" y="968693"/>
            <a:ext cx="5629989" cy="703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Healthcare Options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3118" y="994291"/>
            <a:ext cx="2127766" cy="21277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96898" y="3584019"/>
            <a:ext cx="12836485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Greece offers a combination of public and private healthcare options for retirees.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896898" y="4364712"/>
            <a:ext cx="3599855" cy="452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🏥 </a:t>
            </a:r>
            <a:r>
              <a:rPr lang="en-IE" sz="2800" b="1" dirty="0">
                <a:latin typeface="Arial" panose="020B0604020202020204" pitchFamily="34" charset="0"/>
                <a:cs typeface="Arial" panose="020B0604020202020204" pitchFamily="34" charset="0"/>
              </a:rPr>
              <a:t>Public Healthcare</a:t>
            </a:r>
          </a:p>
          <a:p>
            <a:pPr marL="0" indent="0" algn="l">
              <a:lnSpc>
                <a:spcPts val="3300"/>
              </a:lnSpc>
              <a:buNone/>
            </a:pP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896898" y="5022771"/>
            <a:ext cx="6143506" cy="1865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Access for Greek tax residents to the public healthcare system (ESY).</a:t>
            </a:r>
            <a:endParaRPr lang="en-US" sz="175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Covers hospital care, GP visits, and prescriptions.</a:t>
            </a:r>
            <a:endParaRPr lang="en-US" sz="175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Provides essential coverage, but may have longer wait times.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7378" y="4364712"/>
            <a:ext cx="3709630" cy="452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🩺 </a:t>
            </a:r>
            <a:r>
              <a:rPr lang="en-IE" sz="2800" b="1" dirty="0">
                <a:latin typeface="Arial" panose="020B0604020202020204" pitchFamily="34" charset="0"/>
                <a:cs typeface="Arial" panose="020B0604020202020204" pitchFamily="34" charset="0"/>
              </a:rPr>
              <a:t>Private Healthcare</a:t>
            </a:r>
          </a:p>
          <a:p>
            <a:pPr marL="0" indent="0" algn="l">
              <a:lnSpc>
                <a:spcPts val="3300"/>
              </a:lnSpc>
              <a:buNone/>
            </a:pP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597378" y="5022771"/>
            <a:ext cx="6143506" cy="1796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Strongly recommended for Irish retirees and other EU nationals.</a:t>
            </a:r>
            <a:endParaRPr lang="en-US" sz="175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Offers advanced facilities, specialist doctors, and shorter waiting times.</a:t>
            </a:r>
            <a:endParaRPr lang="en-US" sz="175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More affordable than in Ireland, providing comprehensive coverage.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96898" y="7190780"/>
            <a:ext cx="12836485" cy="2755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3831" y="954748"/>
            <a:ext cx="4022884" cy="502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Cost of Living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1250" y="665738"/>
            <a:ext cx="1520428" cy="15204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11007" y="2392728"/>
            <a:ext cx="10590243" cy="4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One of the most appealing aspects of retiring to Greece is how far your money goes. The cost of living is significantly lower than in Ireland, allowing retirees to enjoy a comfortable lifestyle on a modest budget.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2729032" y="3016378"/>
            <a:ext cx="4520565" cy="531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€2K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983593" y="3706345"/>
            <a:ext cx="2011442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n-IE" sz="1600" b="1" dirty="0"/>
              <a:t>Monthly Budget</a:t>
            </a:r>
          </a:p>
        </p:txBody>
      </p:sp>
      <p:sp>
        <p:nvSpPr>
          <p:cNvPr id="7" name="Text 4"/>
          <p:cNvSpPr/>
          <p:nvPr/>
        </p:nvSpPr>
        <p:spPr>
          <a:xfrm>
            <a:off x="2729032" y="4020551"/>
            <a:ext cx="4520565" cy="4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Most retirees can live comfortably on approximately €2,000/month, excluding accommodation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380684" y="3016378"/>
            <a:ext cx="4520565" cy="531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41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30-50%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635246" y="3706345"/>
            <a:ext cx="2011442" cy="251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ea typeface="Noto Serif SC Bold" pitchFamily="34" charset="-122"/>
                <a:cs typeface="Noto Serif SC Bold" pitchFamily="34" charset="-120"/>
              </a:rPr>
              <a:t>Savings vs. Ireland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755875" y="4020551"/>
            <a:ext cx="3743160" cy="4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Groceries, dining, and services can be 30-50% less expensive than in Ireland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958463" y="4957508"/>
            <a:ext cx="3038990" cy="754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Where You Live Matters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52" y="5497650"/>
            <a:ext cx="1760243" cy="108768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2983063" y="5441609"/>
            <a:ext cx="2064862" cy="628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The Islands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2961246" y="5761791"/>
            <a:ext cx="2064862" cy="2659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Popular islands like Santorini and Mykonos </a:t>
            </a:r>
          </a:p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are more expensive. However, quieter islands offer excellent value.</a:t>
            </a:r>
            <a:endParaRPr lang="en-US" sz="125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671" y="5555658"/>
            <a:ext cx="1846627" cy="114105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6954723" y="5458603"/>
            <a:ext cx="2064862" cy="628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Mainland Cities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6976757" y="5761791"/>
            <a:ext cx="2064862" cy="3191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Cities like Athens and Thessaloniki offer a vibrant cultural scene and moderate costs. Urban amenities are readily accessible.</a:t>
            </a:r>
            <a:endParaRPr lang="en-US" sz="125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759" y="5447587"/>
            <a:ext cx="2024818" cy="1251166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11454966" y="5474873"/>
            <a:ext cx="2064862" cy="628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The Countryside</a:t>
            </a:r>
            <a:endParaRPr lang="en-US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11454966" y="5789079"/>
            <a:ext cx="2064862" cy="1701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Rural Greece offers the lowest cost of living. Enjoy affordable accommodation, fresh produce, and a tranquil pace of life.</a:t>
            </a:r>
            <a:endParaRPr lang="en-US" sz="1250" dirty="0"/>
          </a:p>
        </p:txBody>
      </p:sp>
      <p:sp>
        <p:nvSpPr>
          <p:cNvPr id="21" name="Text 15"/>
          <p:cNvSpPr/>
          <p:nvPr/>
        </p:nvSpPr>
        <p:spPr>
          <a:xfrm>
            <a:off x="1379243" y="7804309"/>
            <a:ext cx="957680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0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62050" y="828794"/>
            <a:ext cx="5509379" cy="674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Planning Your Move</a:t>
            </a:r>
            <a:endParaRPr lang="en-US" sz="4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72" y="852368"/>
            <a:ext cx="2039779" cy="20397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62050" y="3316724"/>
            <a:ext cx="215860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01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162050" y="3653076"/>
            <a:ext cx="6058733" cy="3048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6" name="Text 3"/>
          <p:cNvSpPr/>
          <p:nvPr/>
        </p:nvSpPr>
        <p:spPr>
          <a:xfrm>
            <a:off x="1162050" y="3821906"/>
            <a:ext cx="269867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Research &amp; Explore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62050" y="4272439"/>
            <a:ext cx="6058733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Visit Greece to find your ideal location.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409498" y="3316724"/>
            <a:ext cx="215860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02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409498" y="3653076"/>
            <a:ext cx="6058853" cy="3048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0" name="Text 7"/>
          <p:cNvSpPr/>
          <p:nvPr/>
        </p:nvSpPr>
        <p:spPr>
          <a:xfrm>
            <a:off x="7409498" y="3821906"/>
            <a:ext cx="2968109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Consult Professionals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409498" y="4272439"/>
            <a:ext cx="6058853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Seek tax and legal advice for Irish-Greek arrangements.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162050" y="4946690"/>
            <a:ext cx="215860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03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1162050" y="5283041"/>
            <a:ext cx="6058733" cy="3048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4" name="Text 11"/>
          <p:cNvSpPr/>
          <p:nvPr/>
        </p:nvSpPr>
        <p:spPr>
          <a:xfrm>
            <a:off x="1162050" y="5451872"/>
            <a:ext cx="3097887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Prepare Your Finances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162050" y="5902404"/>
            <a:ext cx="6058733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Organize pensions, investments, and property.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7409498" y="4946690"/>
            <a:ext cx="215860" cy="269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Noto Serif SC Light" pitchFamily="34" charset="-122"/>
                <a:cs typeface="Arial" panose="020B0604020202020204" pitchFamily="34" charset="0"/>
              </a:rPr>
              <a:t>04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409498" y="5283041"/>
            <a:ext cx="6058853" cy="3048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en-IE"/>
          </a:p>
        </p:txBody>
      </p:sp>
      <p:sp>
        <p:nvSpPr>
          <p:cNvPr id="18" name="Text 15"/>
          <p:cNvSpPr/>
          <p:nvPr/>
        </p:nvSpPr>
        <p:spPr>
          <a:xfrm>
            <a:off x="7409498" y="5451872"/>
            <a:ext cx="2698671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Noto Serif SC Bold" pitchFamily="34" charset="-122"/>
                <a:cs typeface="Arial" panose="020B0604020202020204" pitchFamily="34" charset="0"/>
              </a:rPr>
              <a:t>Make the Move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409498" y="5902404"/>
            <a:ext cx="6058853" cy="3236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Smoothly transition to your new life.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1162050" y="6600230"/>
            <a:ext cx="12306300" cy="517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Even if you don't eventually retire abroad, thorough planning helps you avoid common mistakes and ensures your retirement dreams — wherever they lead — become a reality.</a:t>
            </a:r>
            <a:endParaRPr lang="en-US" sz="1350" dirty="0"/>
          </a:p>
        </p:txBody>
      </p:sp>
      <p:sp>
        <p:nvSpPr>
          <p:cNvPr id="21" name="Text 18"/>
          <p:cNvSpPr/>
          <p:nvPr/>
        </p:nvSpPr>
        <p:spPr>
          <a:xfrm>
            <a:off x="1162050" y="7330440"/>
            <a:ext cx="12306300" cy="2589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50" i="1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IMPERIUS WEALTH LIMITED IS REGULATED BY THE CENTRAL BANK OF IRELAND NO. 50457.</a:t>
            </a:r>
            <a:endParaRPr lang="en-US"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1119</Words>
  <Application>Microsoft Office PowerPoint</Application>
  <PresentationFormat>Custom</PresentationFormat>
  <Paragraphs>146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Noto Serif SC Bold</vt:lpstr>
      <vt:lpstr>Geist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Adrian O'Farrell</cp:lastModifiedBy>
  <cp:revision>5</cp:revision>
  <dcterms:created xsi:type="dcterms:W3CDTF">2026-03-03T16:35:15Z</dcterms:created>
  <dcterms:modified xsi:type="dcterms:W3CDTF">2026-03-04T08:59:57Z</dcterms:modified>
</cp:coreProperties>
</file>